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48"/>
  </p:handoutMasterIdLst>
  <p:sldIdLst>
    <p:sldId id="293" r:id="rId3"/>
    <p:sldId id="257" r:id="rId4"/>
    <p:sldId id="266" r:id="rId5"/>
    <p:sldId id="324" r:id="rId6"/>
    <p:sldId id="339" r:id="rId8"/>
    <p:sldId id="332" r:id="rId9"/>
    <p:sldId id="335" r:id="rId10"/>
    <p:sldId id="341" r:id="rId11"/>
    <p:sldId id="353" r:id="rId12"/>
    <p:sldId id="336" r:id="rId13"/>
    <p:sldId id="350" r:id="rId14"/>
    <p:sldId id="348" r:id="rId15"/>
    <p:sldId id="347" r:id="rId16"/>
    <p:sldId id="320" r:id="rId17"/>
    <p:sldId id="351" r:id="rId18"/>
    <p:sldId id="354" r:id="rId19"/>
    <p:sldId id="326" r:id="rId20"/>
    <p:sldId id="355" r:id="rId21"/>
    <p:sldId id="356" r:id="rId22"/>
    <p:sldId id="357" r:id="rId23"/>
    <p:sldId id="394" r:id="rId24"/>
    <p:sldId id="321" r:id="rId25"/>
    <p:sldId id="362" r:id="rId26"/>
    <p:sldId id="373" r:id="rId27"/>
    <p:sldId id="328" r:id="rId28"/>
    <p:sldId id="370" r:id="rId29"/>
    <p:sldId id="371" r:id="rId30"/>
    <p:sldId id="365" r:id="rId31"/>
    <p:sldId id="364" r:id="rId32"/>
    <p:sldId id="361" r:id="rId33"/>
    <p:sldId id="372" r:id="rId34"/>
    <p:sldId id="322" r:id="rId35"/>
    <p:sldId id="376" r:id="rId36"/>
    <p:sldId id="330" r:id="rId37"/>
    <p:sldId id="331" r:id="rId38"/>
    <p:sldId id="323" r:id="rId39"/>
    <p:sldId id="318" r:id="rId40"/>
    <p:sldId id="382" r:id="rId41"/>
    <p:sldId id="377" r:id="rId42"/>
    <p:sldId id="381" r:id="rId43"/>
    <p:sldId id="378" r:id="rId44"/>
    <p:sldId id="379" r:id="rId45"/>
    <p:sldId id="380" r:id="rId46"/>
    <p:sldId id="277" r:id="rId47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2C71F"/>
    <a:srgbClr val="A8DE28"/>
    <a:srgbClr val="82AD1B"/>
    <a:srgbClr val="4EAE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4588" autoAdjust="0"/>
  </p:normalViewPr>
  <p:slideViewPr>
    <p:cSldViewPr snapToGrid="0">
      <p:cViewPr varScale="1">
        <p:scale>
          <a:sx n="108" d="100"/>
          <a:sy n="108" d="100"/>
        </p:scale>
        <p:origin x="540" y="96"/>
      </p:cViewPr>
      <p:guideLst>
        <p:guide orient="horz" pos="214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24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4F8DD-9ACF-4E88-9895-BD2F4FB834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568BE-6600-4392-BEAF-50D8E2B22AB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7ECCB-303F-4C08-951A-FAC5E3646B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https://www.cisco.com/c/en/us/td/docs/unified_computing/ucs/UCS_CVDs/flexpod_orcracbm.html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alter system set </a:t>
            </a:r>
            <a:r>
              <a:rPr lang="en-US" altLang="zh-CN" dirty="0" err="1"/>
              <a:t>parallel_execution_message_size</a:t>
            </a:r>
            <a:r>
              <a:rPr lang="en-US" altLang="zh-CN" dirty="0"/>
              <a:t>=32768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</a:t>
            </a:r>
            <a:r>
              <a:rPr lang="en-US" altLang="zh-CN" dirty="0" err="1"/>
              <a:t>parallel_force_local</a:t>
            </a:r>
            <a:r>
              <a:rPr lang="en-US" altLang="zh-CN" dirty="0"/>
              <a:t>=TRUE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</a:t>
            </a:r>
            <a:r>
              <a:rPr lang="en-US" altLang="zh-CN" dirty="0" err="1"/>
              <a:t>parallel_max_servers</a:t>
            </a:r>
            <a:r>
              <a:rPr lang="en-US" altLang="zh-CN" dirty="0"/>
              <a:t>=48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alter system set </a:t>
            </a:r>
            <a:r>
              <a:rPr lang="en-US" altLang="zh-CN" dirty="0" err="1"/>
              <a:t>sga_max_size</a:t>
            </a:r>
            <a:r>
              <a:rPr lang="en-US" altLang="zh-CN" dirty="0"/>
              <a:t>=32g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</a:t>
            </a:r>
            <a:r>
              <a:rPr lang="en-US" altLang="zh-CN" dirty="0" err="1"/>
              <a:t>sga_target</a:t>
            </a:r>
            <a:r>
              <a:rPr lang="en-US" altLang="zh-CN" dirty="0"/>
              <a:t>=0g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</a:t>
            </a:r>
            <a:r>
              <a:rPr lang="en-US" altLang="zh-CN" dirty="0" err="1"/>
              <a:t>shared_pool_size</a:t>
            </a:r>
            <a:r>
              <a:rPr lang="en-US" altLang="zh-CN" dirty="0"/>
              <a:t>=8g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</a:t>
            </a:r>
            <a:r>
              <a:rPr lang="en-US" altLang="zh-CN" dirty="0" err="1"/>
              <a:t>db_cache_size</a:t>
            </a:r>
            <a:r>
              <a:rPr lang="en-US" altLang="zh-CN" dirty="0"/>
              <a:t>=20g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</a:t>
            </a:r>
            <a:r>
              <a:rPr lang="en-US" altLang="zh-CN" dirty="0" err="1"/>
              <a:t>large_pool_size</a:t>
            </a:r>
            <a:r>
              <a:rPr lang="en-US" altLang="zh-CN" dirty="0"/>
              <a:t>=2g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alter system set </a:t>
            </a:r>
            <a:r>
              <a:rPr lang="en-US" altLang="zh-CN" dirty="0" err="1"/>
              <a:t>pga_aggregate_target</a:t>
            </a:r>
            <a:r>
              <a:rPr lang="en-US" altLang="zh-CN" dirty="0"/>
              <a:t>=10g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</a:t>
            </a:r>
            <a:r>
              <a:rPr lang="en-US" altLang="zh-CN" dirty="0" err="1"/>
              <a:t>db_files</a:t>
            </a:r>
            <a:r>
              <a:rPr lang="en-US" altLang="zh-CN" dirty="0"/>
              <a:t>=1000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processes=2000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</a:t>
            </a:r>
            <a:r>
              <a:rPr lang="en-US" altLang="zh-CN" dirty="0" err="1"/>
              <a:t>open_cursors</a:t>
            </a:r>
            <a:r>
              <a:rPr lang="en-US" altLang="zh-CN" dirty="0"/>
              <a:t>=1000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</a:t>
            </a:r>
            <a:r>
              <a:rPr lang="en-US" altLang="zh-CN" dirty="0" err="1"/>
              <a:t>session_cached_cursors</a:t>
            </a:r>
            <a:r>
              <a:rPr lang="en-US" altLang="zh-CN" dirty="0"/>
              <a:t>=500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alter system set </a:t>
            </a:r>
            <a:r>
              <a:rPr lang="en-US" altLang="zh-CN" dirty="0" err="1"/>
              <a:t>recyclebin</a:t>
            </a:r>
            <a:r>
              <a:rPr lang="en-US" altLang="zh-CN" dirty="0"/>
              <a:t>=off deferred;</a:t>
            </a:r>
            <a:endParaRPr lang="en-US" altLang="zh-CN" dirty="0"/>
          </a:p>
          <a:p>
            <a:r>
              <a:rPr lang="en-US" altLang="zh-CN" dirty="0"/>
              <a:t>alter system set </a:t>
            </a:r>
            <a:r>
              <a:rPr lang="en-US" altLang="zh-CN" dirty="0" err="1"/>
              <a:t>audit_trail</a:t>
            </a:r>
            <a:r>
              <a:rPr lang="en-US" altLang="zh-CN" dirty="0"/>
              <a:t>=none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</a:t>
            </a:r>
            <a:r>
              <a:rPr lang="en-US" altLang="zh-CN" dirty="0" err="1"/>
              <a:t>deferred_segment_creation</a:t>
            </a:r>
            <a:r>
              <a:rPr lang="en-US" altLang="zh-CN" dirty="0"/>
              <a:t>=false;</a:t>
            </a:r>
            <a:endParaRPr lang="en-US" altLang="zh-CN" dirty="0"/>
          </a:p>
          <a:p>
            <a:r>
              <a:rPr lang="en-US" altLang="zh-CN" dirty="0"/>
              <a:t>alter system set </a:t>
            </a:r>
            <a:r>
              <a:rPr lang="en-US" altLang="zh-CN" dirty="0" err="1"/>
              <a:t>undo_retention</a:t>
            </a:r>
            <a:r>
              <a:rPr lang="en-US" altLang="zh-CN" dirty="0"/>
              <a:t>=3600;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alter system set "_</a:t>
            </a:r>
            <a:r>
              <a:rPr lang="en-US" altLang="zh-CN" dirty="0" err="1"/>
              <a:t>gby_hash_aggregation_enabled</a:t>
            </a:r>
            <a:r>
              <a:rPr lang="en-US" altLang="zh-CN" dirty="0"/>
              <a:t>"=FALSE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"_</a:t>
            </a:r>
            <a:r>
              <a:rPr lang="en-US" altLang="zh-CN" dirty="0" err="1"/>
              <a:t>gc_policy_time</a:t>
            </a:r>
            <a:r>
              <a:rPr lang="en-US" altLang="zh-CN" dirty="0"/>
              <a:t>"=0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"_</a:t>
            </a:r>
            <a:r>
              <a:rPr lang="en-US" altLang="zh-CN" dirty="0" err="1"/>
              <a:t>gc_undo_affinity</a:t>
            </a:r>
            <a:r>
              <a:rPr lang="en-US" altLang="zh-CN" dirty="0"/>
              <a:t>"=false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"_</a:t>
            </a:r>
            <a:r>
              <a:rPr lang="en-US" altLang="zh-CN" dirty="0" err="1"/>
              <a:t>high_priority_processes</a:t>
            </a:r>
            <a:r>
              <a:rPr lang="en-US" altLang="zh-CN" dirty="0"/>
              <a:t>"='VKTM|LMS|LGWR'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"_</a:t>
            </a:r>
            <a:r>
              <a:rPr lang="en-US" altLang="zh-CN" dirty="0" err="1"/>
              <a:t>undo_autotune</a:t>
            </a:r>
            <a:r>
              <a:rPr lang="en-US" altLang="zh-CN" dirty="0"/>
              <a:t>"=FALSE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"_</a:t>
            </a:r>
            <a:r>
              <a:rPr lang="en-US" altLang="zh-CN" dirty="0" err="1"/>
              <a:t>enable_numa_support</a:t>
            </a:r>
            <a:r>
              <a:rPr lang="en-US" altLang="zh-CN" dirty="0"/>
              <a:t>"=true scope=</a:t>
            </a:r>
            <a:r>
              <a:rPr lang="en-US" altLang="zh-CN" dirty="0" err="1"/>
              <a:t>spfile</a:t>
            </a:r>
            <a:r>
              <a:rPr lang="en-US" altLang="zh-CN" dirty="0"/>
              <a:t>;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alter system set "_</a:t>
            </a:r>
            <a:r>
              <a:rPr lang="en-US" altLang="zh-CN" dirty="0" err="1"/>
              <a:t>optim_peek_user_binds</a:t>
            </a:r>
            <a:r>
              <a:rPr lang="en-US" altLang="zh-CN" dirty="0"/>
              <a:t>"=FALSE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"_</a:t>
            </a:r>
            <a:r>
              <a:rPr lang="en-US" altLang="zh-CN" dirty="0" err="1"/>
              <a:t>optimizer_cartesian_enabled</a:t>
            </a:r>
            <a:r>
              <a:rPr lang="en-US" altLang="zh-CN" dirty="0"/>
              <a:t>"=FALSE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"_</a:t>
            </a:r>
            <a:r>
              <a:rPr lang="en-US" altLang="zh-CN" dirty="0" err="1"/>
              <a:t>optimizer_adaptive_cursor_sharing</a:t>
            </a:r>
            <a:r>
              <a:rPr lang="en-US" altLang="zh-CN" dirty="0"/>
              <a:t>"=FALSE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"_</a:t>
            </a:r>
            <a:r>
              <a:rPr lang="en-US" altLang="zh-CN" dirty="0" err="1"/>
              <a:t>optimizer_extended_cursor_sharing</a:t>
            </a:r>
            <a:r>
              <a:rPr lang="en-US" altLang="zh-CN" dirty="0"/>
              <a:t>"='NONE'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"_</a:t>
            </a:r>
            <a:r>
              <a:rPr lang="en-US" altLang="zh-CN" dirty="0" err="1"/>
              <a:t>optimizer_extended_cursor_sharing_rel</a:t>
            </a:r>
            <a:r>
              <a:rPr lang="en-US" altLang="zh-CN" dirty="0"/>
              <a:t>"='NONE'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"_</a:t>
            </a:r>
            <a:r>
              <a:rPr lang="en-US" altLang="zh-CN" dirty="0" err="1"/>
              <a:t>optimizer_use_feedback</a:t>
            </a:r>
            <a:r>
              <a:rPr lang="en-US" altLang="zh-CN" dirty="0"/>
              <a:t>"=FALSE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alter system set "_</a:t>
            </a:r>
            <a:r>
              <a:rPr lang="en-US" altLang="zh-CN" dirty="0" err="1"/>
              <a:t>px_use_large_pool</a:t>
            </a:r>
            <a:r>
              <a:rPr lang="en-US" altLang="zh-CN" dirty="0"/>
              <a:t>"=TRUE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"_</a:t>
            </a:r>
            <a:r>
              <a:rPr lang="en-US" altLang="zh-CN" dirty="0" err="1"/>
              <a:t>use_adaptive_log_file_sync</a:t>
            </a:r>
            <a:r>
              <a:rPr lang="en-US" altLang="zh-CN" dirty="0"/>
              <a:t>"='FALSE'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</a:t>
            </a:r>
            <a:endParaRPr lang="en-US" altLang="zh-CN" dirty="0"/>
          </a:p>
          <a:p>
            <a:r>
              <a:rPr lang="en-US" altLang="zh-CN" dirty="0"/>
              <a:t>alter system set "_</a:t>
            </a:r>
            <a:r>
              <a:rPr lang="en-US" altLang="zh-CN" dirty="0" err="1"/>
              <a:t>memory_imm_mode_without_autosga</a:t>
            </a:r>
            <a:r>
              <a:rPr lang="en-US" altLang="zh-CN" dirty="0"/>
              <a:t>" = false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  </a:t>
            </a:r>
            <a:endParaRPr lang="en-US" altLang="zh-CN" dirty="0"/>
          </a:p>
          <a:p>
            <a:r>
              <a:rPr lang="en-US" altLang="zh-CN" dirty="0"/>
              <a:t>alter system set event="28401 trace name context forever, level 1:10949 trace name context forever, level 1" scope=</a:t>
            </a:r>
            <a:r>
              <a:rPr lang="en-US" altLang="zh-CN" dirty="0" err="1"/>
              <a:t>spfile</a:t>
            </a:r>
            <a:r>
              <a:rPr lang="en-US" altLang="zh-CN" dirty="0"/>
              <a:t> </a:t>
            </a:r>
            <a:r>
              <a:rPr lang="en-US" altLang="zh-CN" dirty="0" err="1"/>
              <a:t>sid</a:t>
            </a:r>
            <a:r>
              <a:rPr lang="en-US" altLang="zh-CN" dirty="0"/>
              <a:t>='*'; 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https://www.ibm.com/developerworks/cn/linux/l-netperf/index.html</a:t>
            </a:r>
            <a:endParaRPr lang="en-US" altLang="zh-CN" dirty="0"/>
          </a:p>
          <a:p>
            <a:r>
              <a:rPr lang="en-US" altLang="zh-CN" dirty="0"/>
              <a:t>https://www.alibabacloud.com/help/zh/faq-detail/55757.htm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http://www.brendangregg.com/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https://blog.acolyer.org/2016/01/22/all-change-please/</a:t>
            </a:r>
            <a:endParaRPr lang="en-US" altLang="zh-CN" dirty="0"/>
          </a:p>
          <a:p>
            <a:r>
              <a:rPr lang="en-US" altLang="zh-CN" dirty="0"/>
              <a:t>https://www.tomshardware.com/reviews/intel-micron-3d-xpoint-updates,4286.html#p1</a:t>
            </a:r>
            <a:endParaRPr lang="en-US" altLang="zh-CN" dirty="0"/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中文名称非易失性存储器标准，是使用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PCI-E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通道的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一种规范。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10GE (and 10G FC, for that matter) uses 64b/66b encoding. 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https://zh.wikipedia.org/wiki/InfiniBand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https://access.redhat.com/documentation/zh-cn/red_hat_enterprise_linux/6/html/dm_multipath/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[root@rpsdb1 ~]# cat -v /</a:t>
            </a:r>
            <a:r>
              <a:rPr lang="en-US" altLang="zh-CN" dirty="0" err="1"/>
              <a:t>etc</a:t>
            </a:r>
            <a:r>
              <a:rPr lang="en-US" altLang="zh-CN" dirty="0"/>
              <a:t>/</a:t>
            </a:r>
            <a:r>
              <a:rPr lang="en-US" altLang="zh-CN" dirty="0" err="1"/>
              <a:t>multipath.conf</a:t>
            </a:r>
            <a:endParaRPr lang="en-US" altLang="zh-CN" dirty="0"/>
          </a:p>
          <a:p>
            <a:r>
              <a:rPr lang="en-US" altLang="zh-CN" dirty="0"/>
              <a:t>defaults {</a:t>
            </a:r>
            <a:endParaRPr lang="en-US" altLang="zh-CN" dirty="0"/>
          </a:p>
          <a:p>
            <a:r>
              <a:rPr lang="en-US" altLang="zh-CN" dirty="0" err="1"/>
              <a:t>polling_interval</a:t>
            </a:r>
            <a:r>
              <a:rPr lang="en-US" altLang="zh-CN" dirty="0"/>
              <a:t> 10</a:t>
            </a:r>
            <a:endParaRPr lang="en-US" altLang="zh-CN" dirty="0"/>
          </a:p>
          <a:p>
            <a:r>
              <a:rPr lang="en-US" altLang="zh-CN" dirty="0" err="1"/>
              <a:t>user_friendly_names</a:t>
            </a:r>
            <a:r>
              <a:rPr lang="en-US" altLang="zh-CN" dirty="0"/>
              <a:t> no</a:t>
            </a:r>
            <a:endParaRPr lang="en-US" altLang="zh-CN" dirty="0"/>
          </a:p>
          <a:p>
            <a:r>
              <a:rPr lang="en-US" altLang="zh-CN" dirty="0" err="1"/>
              <a:t>find_multipaths</a:t>
            </a:r>
            <a:r>
              <a:rPr lang="en-US" altLang="zh-CN" dirty="0"/>
              <a:t> yes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  <a:p>
            <a:r>
              <a:rPr lang="en-US" altLang="zh-CN" dirty="0"/>
              <a:t>devices {</a:t>
            </a:r>
            <a:endParaRPr lang="en-US" altLang="zh-CN" dirty="0"/>
          </a:p>
          <a:p>
            <a:r>
              <a:rPr lang="en-US" altLang="zh-CN" dirty="0"/>
              <a:t>device {</a:t>
            </a:r>
            <a:endParaRPr lang="en-US" altLang="zh-CN" dirty="0"/>
          </a:p>
          <a:p>
            <a:r>
              <a:rPr lang="en-US" altLang="zh-CN" dirty="0"/>
              <a:t>vendor "3PARdata"</a:t>
            </a:r>
            <a:endParaRPr lang="en-US" altLang="zh-CN" dirty="0"/>
          </a:p>
          <a:p>
            <a:r>
              <a:rPr lang="en-US" altLang="zh-CN" dirty="0"/>
              <a:t>product "VV"</a:t>
            </a:r>
            <a:endParaRPr lang="en-US" altLang="zh-CN" dirty="0"/>
          </a:p>
          <a:p>
            <a:r>
              <a:rPr lang="en-US" altLang="zh-CN" dirty="0" err="1"/>
              <a:t>path_grouping_policy</a:t>
            </a:r>
            <a:r>
              <a:rPr lang="en-US" altLang="zh-CN" dirty="0"/>
              <a:t> </a:t>
            </a:r>
            <a:r>
              <a:rPr lang="en-US" altLang="zh-CN" dirty="0" err="1"/>
              <a:t>group_by_prio</a:t>
            </a:r>
            <a:endParaRPr lang="en-US" altLang="zh-CN" dirty="0"/>
          </a:p>
          <a:p>
            <a:r>
              <a:rPr lang="en-US" altLang="zh-CN" dirty="0" err="1"/>
              <a:t>path_selector</a:t>
            </a:r>
            <a:r>
              <a:rPr lang="en-US" altLang="zh-CN" dirty="0"/>
              <a:t> "round-robin 0"</a:t>
            </a:r>
            <a:endParaRPr lang="en-US" altLang="zh-CN" dirty="0"/>
          </a:p>
          <a:p>
            <a:r>
              <a:rPr lang="en-US" altLang="zh-CN" dirty="0" err="1"/>
              <a:t>path_checker</a:t>
            </a:r>
            <a:r>
              <a:rPr lang="en-US" altLang="zh-CN" dirty="0"/>
              <a:t> tur</a:t>
            </a:r>
            <a:endParaRPr lang="en-US" altLang="zh-CN" dirty="0"/>
          </a:p>
          <a:p>
            <a:r>
              <a:rPr lang="en-US" altLang="zh-CN" dirty="0"/>
              <a:t>features "0"</a:t>
            </a:r>
            <a:endParaRPr lang="en-US" altLang="zh-CN" dirty="0"/>
          </a:p>
          <a:p>
            <a:r>
              <a:rPr lang="en-US" altLang="zh-CN" dirty="0" err="1"/>
              <a:t>hardware_handler</a:t>
            </a:r>
            <a:r>
              <a:rPr lang="en-US" altLang="zh-CN" dirty="0"/>
              <a:t> "1 </a:t>
            </a:r>
            <a:r>
              <a:rPr lang="en-US" altLang="zh-CN" dirty="0" err="1"/>
              <a:t>alua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 err="1"/>
              <a:t>prio</a:t>
            </a:r>
            <a:r>
              <a:rPr lang="en-US" altLang="zh-CN" dirty="0"/>
              <a:t> </a:t>
            </a:r>
            <a:r>
              <a:rPr lang="en-US" altLang="zh-CN" dirty="0" err="1"/>
              <a:t>alua</a:t>
            </a:r>
            <a:endParaRPr lang="en-US" altLang="zh-CN" dirty="0"/>
          </a:p>
          <a:p>
            <a:r>
              <a:rPr lang="en-US" altLang="zh-CN" dirty="0"/>
              <a:t>failback immediate</a:t>
            </a:r>
            <a:endParaRPr lang="en-US" altLang="zh-CN" dirty="0"/>
          </a:p>
          <a:p>
            <a:r>
              <a:rPr lang="en-US" altLang="zh-CN" dirty="0" err="1"/>
              <a:t>rr_weight</a:t>
            </a:r>
            <a:r>
              <a:rPr lang="en-US" altLang="zh-CN" dirty="0"/>
              <a:t> uniform</a:t>
            </a:r>
            <a:endParaRPr lang="en-US" altLang="zh-CN" dirty="0"/>
          </a:p>
          <a:p>
            <a:r>
              <a:rPr lang="en-US" altLang="zh-CN" dirty="0" err="1"/>
              <a:t>no_path_retry</a:t>
            </a:r>
            <a:r>
              <a:rPr lang="en-US" altLang="zh-CN" dirty="0"/>
              <a:t> 18</a:t>
            </a:r>
            <a:endParaRPr lang="en-US" altLang="zh-CN" dirty="0"/>
          </a:p>
          <a:p>
            <a:r>
              <a:rPr lang="en-US" altLang="zh-CN" dirty="0" err="1"/>
              <a:t>rr_min_io_rq</a:t>
            </a:r>
            <a:r>
              <a:rPr lang="en-US" altLang="zh-CN" dirty="0"/>
              <a:t> 1</a:t>
            </a:r>
            <a:endParaRPr lang="en-US" altLang="zh-CN" dirty="0"/>
          </a:p>
          <a:p>
            <a:r>
              <a:rPr lang="en-US" altLang="zh-CN" dirty="0" err="1"/>
              <a:t>detect_prio</a:t>
            </a:r>
            <a:r>
              <a:rPr lang="en-US" altLang="zh-CN" dirty="0"/>
              <a:t> yes</a:t>
            </a:r>
            <a:endParaRPr lang="en-US" altLang="zh-CN" dirty="0"/>
          </a:p>
          <a:p>
            <a:r>
              <a:rPr lang="en-US" altLang="zh-CN" dirty="0" err="1"/>
              <a:t>fast_io_fail_tmo</a:t>
            </a:r>
            <a:r>
              <a:rPr lang="en-US" altLang="zh-CN" dirty="0"/>
              <a:t> 10</a:t>
            </a:r>
            <a:endParaRPr lang="en-US" altLang="zh-CN" dirty="0"/>
          </a:p>
          <a:p>
            <a:r>
              <a:rPr lang="en-US" altLang="zh-CN" dirty="0" err="1"/>
              <a:t>dev_loss_tmo</a:t>
            </a:r>
            <a:r>
              <a:rPr lang="en-US" altLang="zh-CN" dirty="0"/>
              <a:t> 14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  <a:p>
            <a:r>
              <a:rPr lang="en-US" altLang="zh-CN" dirty="0"/>
              <a:t>blacklist {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wwid</a:t>
            </a:r>
            <a:r>
              <a:rPr lang="en-US" altLang="zh-CN" dirty="0"/>
              <a:t> 3600508b1001c1c6d5a79ec6dbe1f8052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wwid</a:t>
            </a:r>
            <a:r>
              <a:rPr lang="en-US" altLang="zh-CN" dirty="0"/>
              <a:t> 3600508b1001c5e397de20cd3c910d689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wwid</a:t>
            </a:r>
            <a:r>
              <a:rPr lang="en-US" altLang="zh-CN" dirty="0"/>
              <a:t> 3600508b1001c84f520f912a976060eab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wwid</a:t>
            </a:r>
            <a:r>
              <a:rPr lang="en-US" altLang="zh-CN" dirty="0"/>
              <a:t> 3600508b1001cbabb8770fc75bc7214cc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wwid</a:t>
            </a:r>
            <a:r>
              <a:rPr lang="en-US" altLang="zh-CN" dirty="0"/>
              <a:t> 3600508b1001cfbfb9e680fa35ba199f6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devnode</a:t>
            </a:r>
            <a:r>
              <a:rPr lang="en-US" altLang="zh-CN" dirty="0"/>
              <a:t> "^(</a:t>
            </a:r>
            <a:r>
              <a:rPr lang="en-US" altLang="zh-CN" dirty="0" err="1"/>
              <a:t>ram|raw|loop|fd|md|dm</a:t>
            </a:r>
            <a:r>
              <a:rPr lang="en-US" altLang="zh-CN" dirty="0"/>
              <a:t>-|</a:t>
            </a:r>
            <a:r>
              <a:rPr lang="en-US" altLang="zh-CN" dirty="0" err="1"/>
              <a:t>sr|scd|st</a:t>
            </a:r>
            <a:r>
              <a:rPr lang="en-US" altLang="zh-CN" dirty="0"/>
              <a:t>)[0-9]*"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devnode</a:t>
            </a:r>
            <a:r>
              <a:rPr lang="en-US" altLang="zh-CN" dirty="0"/>
              <a:t> "^</a:t>
            </a:r>
            <a:r>
              <a:rPr lang="en-US" altLang="zh-CN" dirty="0" err="1"/>
              <a:t>hd</a:t>
            </a:r>
            <a:r>
              <a:rPr lang="en-US" altLang="zh-CN" dirty="0"/>
              <a:t>[a-z]"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  <a:p>
            <a:r>
              <a:rPr lang="en-US" altLang="zh-CN" dirty="0" err="1"/>
              <a:t>multipaths</a:t>
            </a:r>
            <a:r>
              <a:rPr lang="en-US" altLang="zh-CN" dirty="0"/>
              <a:t> {</a:t>
            </a:r>
            <a:endParaRPr lang="en-US" altLang="zh-CN" dirty="0"/>
          </a:p>
          <a:p>
            <a:r>
              <a:rPr lang="en-US" altLang="zh-CN" dirty="0"/>
              <a:t>    multipath {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wwid</a:t>
            </a:r>
            <a:r>
              <a:rPr lang="en-US" altLang="zh-CN" dirty="0"/>
              <a:t> 360002ac000000000000001940001a7f3</a:t>
            </a:r>
            <a:endParaRPr lang="en-US" altLang="zh-CN" dirty="0"/>
          </a:p>
          <a:p>
            <a:r>
              <a:rPr lang="en-US" altLang="zh-CN" dirty="0"/>
              <a:t>        alias asmcrsdisk01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    multipath {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wwid</a:t>
            </a:r>
            <a:r>
              <a:rPr lang="en-US" altLang="zh-CN" dirty="0"/>
              <a:t> 360002ac000000000000001950001a7f3</a:t>
            </a:r>
            <a:endParaRPr lang="en-US" altLang="zh-CN" dirty="0"/>
          </a:p>
          <a:p>
            <a:r>
              <a:rPr lang="en-US" altLang="zh-CN" dirty="0"/>
              <a:t>        alias asmcrsdisk02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    multipath {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wwid</a:t>
            </a:r>
            <a:r>
              <a:rPr lang="en-US" altLang="zh-CN" dirty="0"/>
              <a:t> 360002ac000000000000001960001a7f3</a:t>
            </a:r>
            <a:endParaRPr lang="en-US" altLang="zh-CN" dirty="0"/>
          </a:p>
          <a:p>
            <a:r>
              <a:rPr lang="en-US" altLang="zh-CN" dirty="0"/>
              <a:t>        alias asmcrsdisk03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    multipath {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wwid</a:t>
            </a:r>
            <a:r>
              <a:rPr lang="en-US" altLang="zh-CN" dirty="0"/>
              <a:t> 360002ac000000000000001970001a7f3</a:t>
            </a:r>
            <a:endParaRPr lang="en-US" altLang="zh-CN" dirty="0"/>
          </a:p>
          <a:p>
            <a:r>
              <a:rPr lang="en-US" altLang="zh-CN" dirty="0"/>
              <a:t>        alias asmcrsdisk04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    multipath {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wwid</a:t>
            </a:r>
            <a:r>
              <a:rPr lang="en-US" altLang="zh-CN" dirty="0"/>
              <a:t> 360002ac000000000000001980001a7f3</a:t>
            </a:r>
            <a:endParaRPr lang="en-US" altLang="zh-CN" dirty="0"/>
          </a:p>
          <a:p>
            <a:r>
              <a:rPr lang="en-US" altLang="zh-CN" dirty="0"/>
              <a:t>        alias asmcrsdisk05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    multipath {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wwid</a:t>
            </a:r>
            <a:r>
              <a:rPr lang="en-US" altLang="zh-CN" dirty="0"/>
              <a:t> 360002ac0000000000000018d0001a7f3</a:t>
            </a:r>
            <a:endParaRPr lang="en-US" altLang="zh-CN" dirty="0"/>
          </a:p>
          <a:p>
            <a:r>
              <a:rPr lang="en-US" altLang="zh-CN" dirty="0"/>
              <a:t>        alias asmdatadisk01</a:t>
            </a:r>
            <a:endParaRPr lang="en-US" altLang="zh-CN" dirty="0"/>
          </a:p>
          <a:p>
            <a:r>
              <a:rPr lang="en-US" altLang="zh-CN" dirty="0"/>
              <a:t>    }    </a:t>
            </a:r>
            <a:endParaRPr lang="en-US" altLang="zh-CN" dirty="0"/>
          </a:p>
          <a:p>
            <a:r>
              <a:rPr lang="en-US" altLang="zh-CN" dirty="0"/>
              <a:t>    multipath {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wwid</a:t>
            </a:r>
            <a:r>
              <a:rPr lang="en-US" altLang="zh-CN" dirty="0"/>
              <a:t> 360002ac0000000000000018b0001a7f3</a:t>
            </a:r>
            <a:endParaRPr lang="en-US" altLang="zh-CN" dirty="0"/>
          </a:p>
          <a:p>
            <a:r>
              <a:rPr lang="en-US" altLang="zh-CN" dirty="0"/>
              <a:t>        alias asmdatadisk02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    multipath {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wwid</a:t>
            </a:r>
            <a:r>
              <a:rPr lang="en-US" altLang="zh-CN" dirty="0"/>
              <a:t> 360002ac0000000000000018e0001a7f3</a:t>
            </a:r>
            <a:endParaRPr lang="en-US" altLang="zh-CN" dirty="0"/>
          </a:p>
          <a:p>
            <a:r>
              <a:rPr lang="en-US" altLang="zh-CN" dirty="0"/>
              <a:t>        alias asmdatadisk03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    multipath {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wwid</a:t>
            </a:r>
            <a:r>
              <a:rPr lang="en-US" altLang="zh-CN" dirty="0"/>
              <a:t> 360002ac0000000000000018c0001a7f3</a:t>
            </a:r>
            <a:endParaRPr lang="en-US" altLang="zh-CN" dirty="0"/>
          </a:p>
          <a:p>
            <a:r>
              <a:rPr lang="en-US" altLang="zh-CN" dirty="0"/>
              <a:t>        alias asmdatadisk04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    multipath {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wwid</a:t>
            </a:r>
            <a:r>
              <a:rPr lang="en-US" altLang="zh-CN" dirty="0"/>
              <a:t> 360002ac000000000000001990001a7f3</a:t>
            </a:r>
            <a:endParaRPr lang="en-US" altLang="zh-CN" dirty="0"/>
          </a:p>
          <a:p>
            <a:r>
              <a:rPr lang="en-US" altLang="zh-CN" dirty="0"/>
              <a:t>        alias asmmgmtdisk01</a:t>
            </a:r>
            <a:endParaRPr lang="en-US" altLang="zh-CN" dirty="0"/>
          </a:p>
          <a:p>
            <a:r>
              <a:rPr lang="en-US" altLang="zh-CN" dirty="0"/>
              <a:t>    }                </a:t>
            </a:r>
            <a:endParaRPr lang="en-US" altLang="zh-CN" dirty="0"/>
          </a:p>
          <a:p>
            <a:r>
              <a:rPr lang="en-US" altLang="zh-CN" dirty="0"/>
              <a:t>    multipath {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wwid</a:t>
            </a:r>
            <a:r>
              <a:rPr lang="en-US" altLang="zh-CN" dirty="0"/>
              <a:t> 360002ac0000000000000019a0001a7f3</a:t>
            </a:r>
            <a:endParaRPr lang="en-US" altLang="zh-CN" dirty="0"/>
          </a:p>
          <a:p>
            <a:r>
              <a:rPr lang="en-US" altLang="zh-CN" dirty="0"/>
              <a:t>        alias asmarchdisk01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例如</a:t>
            </a:r>
            <a:r>
              <a:rPr lang="en-US" altLang="zh-CN" dirty="0"/>
              <a:t>ASM</a:t>
            </a:r>
            <a:r>
              <a:rPr lang="en-US" altLang="zh-CN" baseline="0" dirty="0"/>
              <a:t> AFD</a:t>
            </a:r>
            <a:r>
              <a:rPr lang="zh-CN" altLang="en-US" baseline="0" dirty="0"/>
              <a:t>和资源管理结合后，会出现</a:t>
            </a:r>
            <a:r>
              <a:rPr lang="en-US" altLang="zh-CN" baseline="0" dirty="0"/>
              <a:t>IO</a:t>
            </a:r>
            <a:r>
              <a:rPr lang="zh-CN" altLang="en-US" baseline="0" dirty="0"/>
              <a:t>资源无法控制的问题；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0318" cy="4064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4068146"/>
            <a:ext cx="9144000" cy="11376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000000"/>
                </a:solidFill>
              </a:defRPr>
            </a:lvl1pPr>
          </a:lstStyle>
          <a:p>
            <a:r>
              <a:rPr lang="zh-CN" altLang="en-US" dirty="0"/>
              <a:t>龙马讲堂本期的主题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5297833"/>
            <a:ext cx="9144000" cy="629141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讲师  某某某   </a:t>
            </a:r>
            <a:r>
              <a:rPr lang="en-US" altLang="zh-CN" dirty="0"/>
              <a:t>|  QQ</a:t>
            </a:r>
            <a:r>
              <a:rPr lang="zh-CN" altLang="en-US" dirty="0"/>
              <a:t>：</a:t>
            </a:r>
            <a:r>
              <a:rPr lang="en-US" altLang="zh-CN" dirty="0"/>
              <a:t>302754493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06433" y="199506"/>
            <a:ext cx="11779134" cy="6458988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直角三角形 11"/>
          <p:cNvSpPr/>
          <p:nvPr userDrawn="1"/>
        </p:nvSpPr>
        <p:spPr>
          <a:xfrm rot="16200000">
            <a:off x="7663395" y="-2772"/>
            <a:ext cx="191195" cy="199506"/>
          </a:xfrm>
          <a:prstGeom prst="rtTriangl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7856220" y="-13970"/>
            <a:ext cx="2837180" cy="4171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E:\---------谭姣\02-市场工作\53-学堂\02-LOGO\龙马讲堂-LOGO500PX.png龙马讲堂-LOGO500PX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8153283" y="961274"/>
            <a:ext cx="2242820" cy="22428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635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5270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9112"/>
            <a:ext cx="10515600" cy="88946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E:\---------谭姣\02-市场工作\05-素材\背景图\25-龙马讲堂\龙马讲堂-话筒-3.jpg龙马讲堂-话筒-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3810"/>
            <a:ext cx="5029835" cy="68611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307965" y="3748405"/>
            <a:ext cx="6678295" cy="113792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rgbClr val="000000"/>
                </a:solidFill>
              </a:defRPr>
            </a:lvl1pPr>
          </a:lstStyle>
          <a:p>
            <a:r>
              <a:rPr lang="zh-CN" altLang="en-US" dirty="0"/>
              <a:t>龙马讲堂本期的主题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307965" y="4977765"/>
            <a:ext cx="6677025" cy="62928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讲师  某某某   </a:t>
            </a:r>
            <a:r>
              <a:rPr lang="en-US" altLang="zh-CN" dirty="0"/>
              <a:t>|  QQ</a:t>
            </a:r>
            <a:r>
              <a:rPr lang="zh-CN" altLang="en-US" dirty="0"/>
              <a:t>：</a:t>
            </a:r>
            <a:r>
              <a:rPr lang="en-US" altLang="zh-CN" dirty="0"/>
              <a:t>302754493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4953635" y="3175"/>
            <a:ext cx="76200" cy="6861810"/>
          </a:xfrm>
          <a:prstGeom prst="rect">
            <a:avLst/>
          </a:prstGeom>
          <a:solidFill>
            <a:srgbClr val="92C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"/>
            <a:ext cx="5680880" cy="6856821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3034868"/>
            <a:ext cx="5680880" cy="2218055"/>
          </a:xfrm>
          <a:prstGeom prst="rect">
            <a:avLst/>
          </a:prstGeom>
          <a:solidFill>
            <a:srgbClr val="00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文本框 3"/>
          <p:cNvSpPr txBox="1"/>
          <p:nvPr userDrawn="1"/>
        </p:nvSpPr>
        <p:spPr>
          <a:xfrm>
            <a:off x="0" y="3488893"/>
            <a:ext cx="5680879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solidFill>
                  <a:schemeClr val="bg1"/>
                </a:solidFill>
                <a:latin typeface="Franklin Gothic Demi Cond" panose="020B0706030402020204" charset="0"/>
                <a:ea typeface="微软雅黑" panose="020B0503020204020204" pitchFamily="34" charset="-122"/>
              </a:rPr>
              <a:t>CONTENTS</a:t>
            </a:r>
            <a:endParaRPr lang="en-US" altLang="zh-CN" sz="8000" dirty="0">
              <a:solidFill>
                <a:schemeClr val="bg1"/>
              </a:solidFill>
              <a:latin typeface="Franklin Gothic Demi Cond" panose="020B070603040202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rot="13497532">
            <a:off x="-1210210" y="2424932"/>
            <a:ext cx="2420418" cy="2420418"/>
          </a:xfrm>
          <a:prstGeom prst="rtTriangle">
            <a:avLst/>
          </a:prstGeom>
          <a:solidFill>
            <a:srgbClr val="92C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45" y="0"/>
            <a:ext cx="5043055" cy="685855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ctrTitle" hasCustomPrompt="1"/>
          </p:nvPr>
        </p:nvSpPr>
        <p:spPr>
          <a:xfrm>
            <a:off x="1711493" y="3066335"/>
            <a:ext cx="5437452" cy="113761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/>
              <a:t>章节</a:t>
            </a:r>
            <a:endParaRPr lang="zh-CN" altLang="en-US" dirty="0"/>
          </a:p>
        </p:txBody>
      </p:sp>
      <p:sp>
        <p:nvSpPr>
          <p:cNvPr id="15" name="流程图: 过程 14"/>
          <p:cNvSpPr/>
          <p:nvPr userDrawn="1"/>
        </p:nvSpPr>
        <p:spPr>
          <a:xfrm>
            <a:off x="108065" y="304395"/>
            <a:ext cx="730134" cy="698269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175259"/>
            <a:ext cx="3932237" cy="94765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标题内容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42989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ea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内容描述</a:t>
            </a:r>
            <a:endParaRPr lang="en-US" altLang="zh-CN" dirty="0"/>
          </a:p>
          <a:p>
            <a:pPr lvl="0"/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内容描述</a:t>
            </a:r>
            <a:endParaRPr lang="zh-CN" altLang="en-US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内容描述</a:t>
            </a:r>
            <a:endParaRPr lang="zh-CN" altLang="en-US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内容描述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463532"/>
            <a:ext cx="6170612" cy="58928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65" y="-1544"/>
            <a:ext cx="5683135" cy="6859544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68952"/>
            <a:ext cx="5321531" cy="889462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标题内容</a:t>
            </a:r>
            <a:endParaRPr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319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图: 过程 5"/>
          <p:cNvSpPr/>
          <p:nvPr userDrawn="1"/>
        </p:nvSpPr>
        <p:spPr>
          <a:xfrm>
            <a:off x="0" y="3441467"/>
            <a:ext cx="12192000" cy="3416531"/>
          </a:xfrm>
          <a:prstGeom prst="flowChartProcess">
            <a:avLst/>
          </a:prstGeom>
          <a:solidFill>
            <a:srgbClr val="92C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5" name="流程图: 过程 14"/>
          <p:cNvSpPr/>
          <p:nvPr userDrawn="1"/>
        </p:nvSpPr>
        <p:spPr>
          <a:xfrm>
            <a:off x="108065" y="304395"/>
            <a:ext cx="730134" cy="698269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635" y="2338705"/>
            <a:ext cx="1219136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13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8.xml"/><Relationship Id="rId4" Type="http://schemas.openxmlformats.org/officeDocument/2006/relationships/hyperlink" Target="https://en.wikipedia.org/wiki/Fibre_Channel#cite_note-g620release-10" TargetMode="External"/><Relationship Id="rId3" Type="http://schemas.openxmlformats.org/officeDocument/2006/relationships/hyperlink" Target="https://en.wikipedia.org/wiki/Fibre_Channel#cite_note-net-9" TargetMode="External"/><Relationship Id="rId2" Type="http://schemas.openxmlformats.org/officeDocument/2006/relationships/hyperlink" Target="https://en.wikipedia.org/wiki/Fibre_Channel#cite_note-8" TargetMode="External"/><Relationship Id="rId1" Type="http://schemas.openxmlformats.org/officeDocument/2006/relationships/hyperlink" Target="https://en.wikipedia.org/wiki/Bau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306695" y="2313940"/>
            <a:ext cx="6678295" cy="1137920"/>
          </a:xfrm>
        </p:spPr>
        <p:txBody>
          <a:bodyPr>
            <a:noAutofit/>
          </a:bodyPr>
          <a:lstStyle/>
          <a:p>
            <a:r>
              <a:rPr lang="en-US" altLang="zh-CN" sz="4200" dirty="0"/>
              <a:t>X86</a:t>
            </a:r>
            <a:r>
              <a:rPr lang="zh-CN" altLang="en-US" sz="4200" dirty="0"/>
              <a:t>平台</a:t>
            </a:r>
            <a:r>
              <a:rPr lang="en-US" altLang="zh-CN" sz="4200" dirty="0"/>
              <a:t>RAC</a:t>
            </a:r>
            <a:r>
              <a:rPr lang="zh-CN" altLang="en-US" sz="4200" dirty="0"/>
              <a:t>安装最佳实践</a:t>
            </a:r>
            <a:endParaRPr lang="zh-CN" altLang="en-US" sz="42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5307965" y="4305935"/>
            <a:ext cx="6677025" cy="136588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杜诚文</a:t>
            </a:r>
            <a:endParaRPr lang="zh-CN" altLang="en-US" dirty="0"/>
          </a:p>
          <a:p>
            <a:r>
              <a:rPr lang="en-US" altLang="zh-CN" dirty="0"/>
              <a:t>QQ: 23828728</a:t>
            </a:r>
            <a:endParaRPr lang="en-US" altLang="zh-CN" dirty="0"/>
          </a:p>
          <a:p>
            <a:r>
              <a:rPr lang="zh-CN" altLang="en-US" dirty="0"/>
              <a:t>微信</a:t>
            </a:r>
            <a:r>
              <a:rPr lang="en-US" altLang="zh-CN" dirty="0"/>
              <a:t>:18047120719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67178" y="1999994"/>
            <a:ext cx="4381871" cy="3344364"/>
          </a:xfrm>
          <a:prstGeom prst="rect">
            <a:avLst/>
          </a:prstGeom>
          <a:solidFill>
            <a:srgbClr val="92C71F"/>
          </a:solidFill>
          <a:ln w="28575">
            <a:solidFill>
              <a:srgbClr val="92C7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2" name="Picture 4" descr="Timing for 25 GE and 50 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393" y="2014561"/>
            <a:ext cx="6133407" cy="3312041"/>
          </a:xfrm>
          <a:prstGeom prst="rect">
            <a:avLst/>
          </a:prstGeom>
          <a:noFill/>
          <a:ln w="28575">
            <a:solidFill>
              <a:srgbClr val="92C71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6783" y="2266321"/>
            <a:ext cx="3502981" cy="280851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>
                <a:solidFill>
                  <a:schemeClr val="bg1"/>
                </a:solidFill>
              </a:rPr>
              <a:t>尽量使用</a:t>
            </a:r>
            <a:r>
              <a:rPr lang="en-US" altLang="zh-CN" sz="1400" dirty="0">
                <a:solidFill>
                  <a:schemeClr val="bg1"/>
                </a:solidFill>
              </a:rPr>
              <a:t>10GE</a:t>
            </a:r>
            <a:r>
              <a:rPr lang="zh-CN" altLang="en-US" sz="1400" dirty="0">
                <a:solidFill>
                  <a:schemeClr val="bg1"/>
                </a:solidFill>
              </a:rPr>
              <a:t>网络设备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>
                <a:solidFill>
                  <a:schemeClr val="bg1"/>
                </a:solidFill>
              </a:rPr>
              <a:t>最快的设备留给心跳网络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>
                <a:solidFill>
                  <a:schemeClr val="bg1"/>
                </a:solidFill>
              </a:rPr>
              <a:t>条件允许使用独立心跳交换机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>
                <a:solidFill>
                  <a:schemeClr val="bg1"/>
                </a:solidFill>
              </a:rPr>
              <a:t>使用操作系统层面的网络绑定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>
                <a:solidFill>
                  <a:schemeClr val="bg1"/>
                </a:solidFill>
              </a:rPr>
              <a:t>心跳网络</a:t>
            </a:r>
            <a:r>
              <a:rPr lang="en-US" altLang="zh-CN" sz="1400" dirty="0">
                <a:solidFill>
                  <a:schemeClr val="bg1"/>
                </a:solidFill>
              </a:rPr>
              <a:t>MTU</a:t>
            </a:r>
            <a:r>
              <a:rPr lang="zh-CN" altLang="en-US" sz="1400" dirty="0">
                <a:solidFill>
                  <a:schemeClr val="bg1"/>
                </a:solidFill>
              </a:rPr>
              <a:t>设置为</a:t>
            </a:r>
            <a:r>
              <a:rPr lang="en-US" altLang="zh-CN" sz="1400" dirty="0">
                <a:solidFill>
                  <a:schemeClr val="bg1"/>
                </a:solidFill>
              </a:rPr>
              <a:t>9000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>
                <a:solidFill>
                  <a:schemeClr val="bg1"/>
                </a:solidFill>
              </a:rPr>
              <a:t>最新的网络设备开始支持</a:t>
            </a:r>
            <a:r>
              <a:rPr lang="en-US" altLang="zh-CN" sz="1400" dirty="0" err="1">
                <a:solidFill>
                  <a:schemeClr val="bg1"/>
                </a:solidFill>
              </a:rPr>
              <a:t>RoCE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543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1800" b="1" dirty="0">
                <a:solidFill>
                  <a:srgbClr val="92C71F"/>
                </a:solidFill>
              </a:rPr>
              <a:t>8Gb HBA</a:t>
            </a:r>
            <a:r>
              <a:rPr lang="zh-CN" altLang="en-US" sz="1800" b="1" dirty="0">
                <a:solidFill>
                  <a:srgbClr val="92C71F"/>
                </a:solidFill>
              </a:rPr>
              <a:t>卡基本都是库存设备，如果可以尽量使用</a:t>
            </a:r>
            <a:r>
              <a:rPr lang="en-US" altLang="zh-CN" sz="1800" b="1" dirty="0">
                <a:solidFill>
                  <a:srgbClr val="92C71F"/>
                </a:solidFill>
              </a:rPr>
              <a:t>16Gb</a:t>
            </a:r>
            <a:r>
              <a:rPr lang="zh-CN" altLang="en-US" sz="1800" b="1" dirty="0">
                <a:solidFill>
                  <a:srgbClr val="92C71F"/>
                </a:solidFill>
              </a:rPr>
              <a:t>设备</a:t>
            </a:r>
            <a:endParaRPr lang="en-US" altLang="zh-CN" sz="1800" b="1" dirty="0">
              <a:solidFill>
                <a:srgbClr val="92C71F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1800" b="1" dirty="0">
                <a:solidFill>
                  <a:srgbClr val="92C71F"/>
                </a:solidFill>
              </a:rPr>
              <a:t>8Gb HBA</a:t>
            </a:r>
            <a:r>
              <a:rPr lang="zh-CN" altLang="en-US" sz="1800" b="1" dirty="0">
                <a:solidFill>
                  <a:srgbClr val="92C71F"/>
                </a:solidFill>
              </a:rPr>
              <a:t>卡实际速率为：</a:t>
            </a:r>
            <a:r>
              <a:rPr lang="en-US" altLang="zh-CN" sz="1800" b="1" dirty="0">
                <a:solidFill>
                  <a:srgbClr val="92C71F"/>
                </a:solidFill>
              </a:rPr>
              <a:t>(8Gb / 8) * (8b / 10b) = 800MB</a:t>
            </a:r>
            <a:endParaRPr lang="zh-CN" altLang="en-US" sz="1800" b="1" dirty="0">
              <a:solidFill>
                <a:srgbClr val="92C71F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52870" y="2849732"/>
          <a:ext cx="9238695" cy="302041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416728"/>
                <a:gridCol w="1828800"/>
                <a:gridCol w="1482571"/>
                <a:gridCol w="1482571"/>
                <a:gridCol w="1837678"/>
                <a:gridCol w="1190347"/>
              </a:tblGrid>
              <a:tr h="12073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Name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19830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Line-rate (</a:t>
                      </a:r>
                      <a:r>
                        <a:rPr lang="en-US" sz="1400" u="none" strike="noStrike" dirty="0">
                          <a:effectLst/>
                          <a:hlinkClick r:id="rId1" tooltip="Baud"/>
                        </a:rPr>
                        <a:t>gigabaud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19830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Line coding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19830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Nominal throughput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per direction; MB/s</a:t>
                      </a:r>
                      <a:br>
                        <a:rPr lang="en-US" sz="1400">
                          <a:effectLst/>
                        </a:rPr>
                      </a:br>
                      <a:endParaRPr lang="en-US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19830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Net throughput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per direction; MB/s</a:t>
                      </a:r>
                      <a:r>
                        <a:rPr lang="en-US" sz="1400" u="none" strike="noStrike" baseline="30000">
                          <a:effectLst/>
                          <a:hlinkClick r:id="rId2"/>
                        </a:rPr>
                        <a:t>[v 1]</a:t>
                      </a:r>
                      <a:r>
                        <a:rPr lang="en-US" sz="1400" u="none" strike="noStrike" baseline="30000">
                          <a:effectLst/>
                          <a:hlinkClick r:id="rId3"/>
                        </a:rPr>
                        <a:t>[v 2]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19830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Availability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198303" marT="45326" marB="45326" anchor="ctr"/>
                </a:tc>
              </a:tr>
              <a:tr h="362611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4GFC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4.25</a:t>
                      </a:r>
                      <a:endParaRPr lang="en-US" altLang="zh-CN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8b10b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</a:rPr>
                        <a:t>400</a:t>
                      </a:r>
                      <a:endParaRPr lang="en-US" altLang="zh-CN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</a:rPr>
                        <a:t>412.9</a:t>
                      </a:r>
                      <a:endParaRPr lang="en-US" altLang="zh-CN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2004</a:t>
                      </a:r>
                      <a:endParaRPr lang="en-US" altLang="zh-CN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</a:tr>
              <a:tr h="3626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8GFC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8.5</a:t>
                      </a:r>
                      <a:endParaRPr lang="en-US" altLang="zh-CN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8b10b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</a:rPr>
                        <a:t>800</a:t>
                      </a:r>
                      <a:endParaRPr lang="en-US" altLang="zh-CN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</a:rPr>
                        <a:t>825.8</a:t>
                      </a:r>
                      <a:endParaRPr lang="en-US" altLang="zh-CN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2005</a:t>
                      </a:r>
                      <a:endParaRPr lang="en-US" altLang="zh-CN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</a:tr>
              <a:tr h="362611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16GFC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14.025</a:t>
                      </a:r>
                      <a:endParaRPr lang="en-US" altLang="zh-CN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64b66b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</a:rPr>
                        <a:t>1,600</a:t>
                      </a:r>
                      <a:endParaRPr lang="en-US" altLang="zh-CN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</a:rPr>
                        <a:t>1,652</a:t>
                      </a:r>
                      <a:endParaRPr lang="en-US" altLang="zh-CN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2011</a:t>
                      </a:r>
                      <a:endParaRPr lang="en-US" altLang="zh-CN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</a:tr>
              <a:tr h="3626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32GFC "Gen 6"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28.05</a:t>
                      </a:r>
                      <a:endParaRPr lang="en-US" altLang="zh-CN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F0000"/>
                          </a:solidFill>
                          <a:effectLst/>
                        </a:rPr>
                        <a:t>256b257b</a:t>
                      </a:r>
                      <a:endParaRPr lang="en-US" sz="140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</a:rPr>
                        <a:t>3,200</a:t>
                      </a:r>
                      <a:endParaRPr lang="en-US" altLang="zh-CN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</a:rPr>
                        <a:t>3,303</a:t>
                      </a:r>
                      <a:endParaRPr lang="en-US" altLang="zh-CN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2016</a:t>
                      </a:r>
                      <a:r>
                        <a:rPr lang="en-US" altLang="zh-CN" sz="1400" u="none" strike="noStrike" baseline="30000">
                          <a:effectLst/>
                          <a:hlinkClick r:id="rId4"/>
                        </a:rPr>
                        <a:t>[8]</a:t>
                      </a:r>
                      <a:endParaRPr lang="zh-CN" altLang="en-US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</a:tr>
              <a:tr h="3626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128GFC "Gen 6"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28.05 ×4</a:t>
                      </a:r>
                      <a:endParaRPr lang="en-US" altLang="zh-CN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256b257b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</a:rPr>
                        <a:t>12,800</a:t>
                      </a:r>
                      <a:endParaRPr lang="en-US" altLang="zh-CN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</a:rPr>
                        <a:t>13,210</a:t>
                      </a:r>
                      <a:endParaRPr lang="en-US" altLang="zh-CN" sz="14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2016</a:t>
                      </a:r>
                      <a:r>
                        <a:rPr lang="en-US" altLang="zh-CN" sz="1400" u="none" strike="noStrike" baseline="30000" dirty="0">
                          <a:effectLst/>
                          <a:hlinkClick r:id="rId4"/>
                        </a:rPr>
                        <a:t>[8]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653" marR="90653" marT="45326" marB="45326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IB</a:t>
            </a:r>
            <a:r>
              <a:rPr lang="zh-CN" altLang="en-US" dirty="0"/>
              <a:t>网络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835025" y="1905635"/>
            <a:ext cx="3611245" cy="33235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1400" dirty="0"/>
              <a:t>InfiniBand</a:t>
            </a:r>
            <a:r>
              <a:rPr lang="zh-CN" altLang="en-US" sz="1400" dirty="0"/>
              <a:t>（直译为“无限带宽”技术，缩写为</a:t>
            </a:r>
            <a:r>
              <a:rPr lang="en-US" altLang="zh-CN" sz="1400" dirty="0"/>
              <a:t>IB</a:t>
            </a:r>
            <a:r>
              <a:rPr lang="zh-CN" altLang="en-US" sz="1400" dirty="0"/>
              <a:t>）是一个用于高性能计算的计算机网络通信标准，它具有极高的吞吐量和极低的延迟。</a:t>
            </a:r>
            <a:endParaRPr lang="en-US" altLang="zh-CN" sz="1400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sz="1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b="1" dirty="0">
                <a:solidFill>
                  <a:srgbClr val="92C71F"/>
                </a:solidFill>
              </a:rPr>
              <a:t>该技术目前广泛应用于数据库一体机。</a:t>
            </a:r>
            <a:endParaRPr lang="en-US" altLang="zh-CN" sz="1400" b="1" dirty="0">
              <a:solidFill>
                <a:srgbClr val="92C71F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sz="14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1400" dirty="0"/>
              <a:t>RDS</a:t>
            </a:r>
            <a:r>
              <a:rPr lang="zh-CN" altLang="en-US" sz="1400" dirty="0"/>
              <a:t>协议用于心跳网络。</a:t>
            </a:r>
            <a:endParaRPr lang="en-US" altLang="zh-CN" sz="14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14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1400" b="1" dirty="0">
                <a:solidFill>
                  <a:srgbClr val="92C71F"/>
                </a:solidFill>
              </a:rPr>
              <a:t>RDMA</a:t>
            </a:r>
            <a:r>
              <a:rPr lang="zh-CN" altLang="en-US" sz="1400" b="1" dirty="0">
                <a:solidFill>
                  <a:srgbClr val="92C71F"/>
                </a:solidFill>
              </a:rPr>
              <a:t>协议用于与存储节点之间进行数据传输。</a:t>
            </a:r>
            <a:endParaRPr lang="zh-CN" altLang="en-US" sz="1400" b="1" dirty="0">
              <a:solidFill>
                <a:srgbClr val="92C71F"/>
              </a:solidFill>
            </a:endParaRPr>
          </a:p>
        </p:txBody>
      </p:sp>
      <p:pic>
        <p:nvPicPr>
          <p:cNvPr id="7" name="Picture 2" descr="Image result for InfiniBand"/>
          <p:cNvPicPr>
            <a:picLocks noGrp="1"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570" y="1992394"/>
            <a:ext cx="5181600" cy="3236554"/>
          </a:xfrm>
          <a:prstGeom prst="rect">
            <a:avLst/>
          </a:prstGeom>
          <a:noFill/>
          <a:ln w="28575">
            <a:solidFill>
              <a:srgbClr val="92C71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如何优化服务器配置</a:t>
            </a:r>
            <a:r>
              <a:rPr lang="en-US" altLang="zh-CN" dirty="0"/>
              <a:t>(BIOS)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7788"/>
            <a:ext cx="10515600" cy="3128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92C71F"/>
                </a:solidFill>
              </a:rPr>
              <a:t>BIOS</a:t>
            </a:r>
            <a:r>
              <a:rPr lang="zh-CN" altLang="en-US" b="1" dirty="0">
                <a:solidFill>
                  <a:srgbClr val="92C71F"/>
                </a:solidFill>
              </a:rPr>
              <a:t>中有</a:t>
            </a:r>
            <a:r>
              <a:rPr lang="en-US" altLang="zh-CN" b="1" dirty="0">
                <a:solidFill>
                  <a:srgbClr val="92C71F"/>
                </a:solidFill>
              </a:rPr>
              <a:t>CPU</a:t>
            </a:r>
            <a:r>
              <a:rPr lang="zh-CN" altLang="en-US" b="1" dirty="0">
                <a:solidFill>
                  <a:srgbClr val="92C71F"/>
                </a:solidFill>
              </a:rPr>
              <a:t>和内存参数可以设置为节能模式，节能在降低能耗的同时也意味着性能的下降。</a:t>
            </a:r>
            <a:endParaRPr lang="zh-CN" altLang="en-US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/>
              <a:t>选择</a:t>
            </a:r>
            <a:r>
              <a:rPr lang="en-US" altLang="zh-CN" sz="1600" dirty="0"/>
              <a:t>Performance Per Watt Optimized(DAPC)</a:t>
            </a:r>
            <a:r>
              <a:rPr lang="zh-CN" altLang="en-US" sz="1600" dirty="0"/>
              <a:t>模式，发挥</a:t>
            </a:r>
            <a:r>
              <a:rPr lang="en-US" altLang="zh-CN" sz="1600" dirty="0"/>
              <a:t>CPU</a:t>
            </a:r>
            <a:r>
              <a:rPr lang="zh-CN" altLang="en-US" sz="1600" dirty="0"/>
              <a:t>最大性能，数据库服务器不需要节能和休眠；</a:t>
            </a:r>
            <a:endParaRPr lang="zh-CN" altLang="en-US" sz="16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/>
              <a:t>关闭</a:t>
            </a:r>
            <a:r>
              <a:rPr lang="en-US" altLang="zh-CN" sz="1600" dirty="0"/>
              <a:t>C1E</a:t>
            </a:r>
            <a:r>
              <a:rPr lang="zh-CN" altLang="en-US" sz="1600" dirty="0"/>
              <a:t>和</a:t>
            </a:r>
            <a:r>
              <a:rPr lang="en-US" altLang="zh-CN" sz="1600" dirty="0"/>
              <a:t>C States</a:t>
            </a:r>
            <a:r>
              <a:rPr lang="zh-CN" altLang="en-US" sz="1600" dirty="0"/>
              <a:t>等选项，提升</a:t>
            </a:r>
            <a:r>
              <a:rPr lang="en-US" altLang="zh-CN" sz="1600" dirty="0"/>
              <a:t>CPU</a:t>
            </a:r>
            <a:r>
              <a:rPr lang="zh-CN" altLang="en-US" sz="1600" dirty="0"/>
              <a:t>效率；</a:t>
            </a:r>
            <a:endParaRPr lang="zh-CN" altLang="en-US" sz="16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600" dirty="0"/>
              <a:t>Memory Frequency</a:t>
            </a:r>
            <a:r>
              <a:rPr lang="zh-CN" altLang="en-US" sz="1600" dirty="0"/>
              <a:t>选择</a:t>
            </a:r>
            <a:r>
              <a:rPr lang="en-US" altLang="zh-CN" sz="1600" dirty="0"/>
              <a:t>Maximum Performance</a:t>
            </a:r>
            <a:r>
              <a:rPr lang="zh-CN" altLang="en-US" sz="1600" dirty="0"/>
              <a:t>；</a:t>
            </a:r>
            <a:endParaRPr lang="zh-CN" altLang="en-US" sz="16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/>
              <a:t>内存设置菜单中，启用</a:t>
            </a:r>
            <a:r>
              <a:rPr lang="en-US" altLang="zh-CN" sz="1600" dirty="0"/>
              <a:t>Node Interleaving</a:t>
            </a:r>
            <a:r>
              <a:rPr lang="zh-CN" altLang="en-US" sz="1600" dirty="0"/>
              <a:t>，避免</a:t>
            </a:r>
            <a:r>
              <a:rPr lang="en-US" altLang="zh-CN" sz="1600" dirty="0"/>
              <a:t>NUMA</a:t>
            </a:r>
            <a:r>
              <a:rPr lang="zh-CN" altLang="en-US" sz="1600" dirty="0"/>
              <a:t>问题；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操作系统</a:t>
            </a:r>
            <a:endParaRPr lang="zh-CN" altLang="en-US" dirty="0"/>
          </a:p>
        </p:txBody>
      </p:sp>
      <p:sp>
        <p:nvSpPr>
          <p:cNvPr id="3" name="流程图: 过程 2"/>
          <p:cNvSpPr/>
          <p:nvPr/>
        </p:nvSpPr>
        <p:spPr>
          <a:xfrm>
            <a:off x="1" y="3200288"/>
            <a:ext cx="1291904" cy="86970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Square721 BT" panose="020B0504020202060204" pitchFamily="34" charset="0"/>
                <a:ea typeface="微软雅黑" panose="020B0503020204020204" pitchFamily="34" charset="-122"/>
              </a:rPr>
              <a:t>02</a:t>
            </a:r>
            <a:endParaRPr lang="zh-CN" altLang="en-US" sz="6000" dirty="0">
              <a:latin typeface="Square721 BT" panose="020B050402020206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操作系统认证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797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 b="1" dirty="0">
                <a:solidFill>
                  <a:srgbClr val="92C71F"/>
                </a:solidFill>
              </a:rPr>
              <a:t>数据库只建议安装在，已经通过</a:t>
            </a:r>
            <a:r>
              <a:rPr lang="en-US" altLang="zh-CN" sz="1800" b="1" dirty="0">
                <a:solidFill>
                  <a:srgbClr val="92C71F"/>
                </a:solidFill>
              </a:rPr>
              <a:t>ORACLE</a:t>
            </a:r>
            <a:r>
              <a:rPr lang="zh-CN" altLang="en-US" sz="1800" b="1" dirty="0">
                <a:solidFill>
                  <a:srgbClr val="92C71F"/>
                </a:solidFill>
              </a:rPr>
              <a:t>官方认证的操作系统版本上面。</a:t>
            </a:r>
            <a:endParaRPr lang="zh-CN" altLang="en-US" sz="1800" b="1" dirty="0">
              <a:solidFill>
                <a:srgbClr val="92C71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882" y="2423604"/>
            <a:ext cx="10439918" cy="34124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操作系统认证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49912"/>
            <a:ext cx="10515600" cy="54471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 b="1" dirty="0">
                <a:solidFill>
                  <a:srgbClr val="92C71F"/>
                </a:solidFill>
              </a:rPr>
              <a:t>通过</a:t>
            </a:r>
            <a:r>
              <a:rPr lang="en-US" altLang="zh-CN" sz="1800" b="1" dirty="0">
                <a:solidFill>
                  <a:srgbClr val="92C71F"/>
                </a:solidFill>
              </a:rPr>
              <a:t>-</a:t>
            </a:r>
            <a:r>
              <a:rPr lang="en-US" altLang="zh-CN" sz="1800" b="1" dirty="0" err="1">
                <a:solidFill>
                  <a:srgbClr val="92C71F"/>
                </a:solidFill>
              </a:rPr>
              <a:t>ignoreSysPrereqs</a:t>
            </a:r>
            <a:r>
              <a:rPr lang="zh-CN" altLang="en-US" sz="1800" b="1" dirty="0">
                <a:solidFill>
                  <a:srgbClr val="92C71F"/>
                </a:solidFill>
              </a:rPr>
              <a:t>方式可以跳过操作系统验证，但是不建议这么做。</a:t>
            </a:r>
            <a:r>
              <a:rPr lang="en-US" altLang="zh-CN" sz="1800" b="1" dirty="0">
                <a:solidFill>
                  <a:srgbClr val="92C71F"/>
                </a:solidFill>
              </a:rPr>
              <a:t>(</a:t>
            </a:r>
            <a:r>
              <a:rPr lang="zh-CN" altLang="en-US" sz="1800" b="1" dirty="0">
                <a:solidFill>
                  <a:srgbClr val="92C71F"/>
                </a:solidFill>
              </a:rPr>
              <a:t>文档 </a:t>
            </a:r>
            <a:r>
              <a:rPr lang="en-US" altLang="zh-CN" sz="1800" b="1" dirty="0">
                <a:solidFill>
                  <a:srgbClr val="92C71F"/>
                </a:solidFill>
              </a:rPr>
              <a:t>ID 820135.1)</a:t>
            </a:r>
            <a:endParaRPr lang="zh-CN" altLang="en-US" sz="1800" b="1" dirty="0">
              <a:solidFill>
                <a:srgbClr val="92C71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9221" y="2494625"/>
            <a:ext cx="9681839" cy="337704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安装配置建议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b="1" dirty="0"/>
              <a:t>使用推荐的操作系统版本、安装补丁程序</a:t>
            </a:r>
            <a:endParaRPr lang="zh-CN" altLang="en-US" b="1" dirty="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b="1" dirty="0"/>
              <a:t>配置系统参数、网络参数、</a:t>
            </a:r>
            <a:r>
              <a:rPr lang="en-US" altLang="zh-CN" b="1" dirty="0"/>
              <a:t>IO</a:t>
            </a:r>
            <a:r>
              <a:rPr lang="zh-CN" altLang="en-US" b="1" dirty="0"/>
              <a:t>参数、内存参数、</a:t>
            </a:r>
            <a:r>
              <a:rPr lang="en-US" altLang="zh-CN" b="1" dirty="0"/>
              <a:t>NUMA</a:t>
            </a:r>
            <a:r>
              <a:rPr lang="zh-CN" altLang="en-US" b="1" dirty="0"/>
              <a:t>、网卡</a:t>
            </a:r>
            <a:r>
              <a:rPr lang="en-US" altLang="zh-CN" b="1" dirty="0"/>
              <a:t>MTU</a:t>
            </a:r>
            <a:endParaRPr lang="zh-CN" altLang="en-US" b="1" dirty="0"/>
          </a:p>
          <a:p>
            <a:pPr marL="0" indent="0">
              <a:lnSpc>
                <a:spcPct val="120000"/>
              </a:lnSpc>
              <a:buNone/>
            </a:pP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b="1" dirty="0">
                <a:solidFill>
                  <a:srgbClr val="92C71F"/>
                </a:solidFill>
              </a:rPr>
              <a:t>官方提供的最佳实践文档：</a:t>
            </a:r>
            <a:endParaRPr lang="en-US" altLang="zh-CN" b="1" dirty="0">
              <a:solidFill>
                <a:srgbClr val="92C71F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200" dirty="0"/>
              <a:t>Oracle Database (RDBMS) on Unix AIX,HP-</a:t>
            </a:r>
            <a:r>
              <a:rPr lang="en-US" altLang="zh-CN" sz="2200" dirty="0" err="1"/>
              <a:t>UX,Linux,Mac</a:t>
            </a:r>
            <a:r>
              <a:rPr lang="en-US" altLang="zh-CN" sz="2200" dirty="0"/>
              <a:t> OS X,Solaris,Tru64 Unix Operating Systems Installation and Configuration Requirements Quick Reference (8.0.5 to 11.2) (</a:t>
            </a:r>
            <a:r>
              <a:rPr lang="zh-CN" altLang="en-US" sz="2200" dirty="0"/>
              <a:t>文档 </a:t>
            </a:r>
            <a:r>
              <a:rPr lang="en-US" altLang="zh-CN" sz="2200" dirty="0"/>
              <a:t>ID 169706.1)	</a:t>
            </a:r>
            <a:endParaRPr lang="en-US" altLang="zh-CN" sz="22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200" dirty="0"/>
              <a:t>Oracle Database (RDBMS) on Unix AIX,HP-</a:t>
            </a:r>
            <a:r>
              <a:rPr lang="en-US" altLang="zh-CN" sz="2200" dirty="0" err="1"/>
              <a:t>UX,Linux,Solaris</a:t>
            </a:r>
            <a:r>
              <a:rPr lang="en-US" altLang="zh-CN" sz="2200" dirty="0"/>
              <a:t> and MS Windows Operating Systems Installation and Configuration Requirements Quick Reference (12.1/12.2) (</a:t>
            </a:r>
            <a:r>
              <a:rPr lang="zh-CN" altLang="en-US" sz="2200" dirty="0"/>
              <a:t>文档 </a:t>
            </a:r>
            <a:r>
              <a:rPr lang="en-US" altLang="zh-CN" sz="2200" dirty="0"/>
              <a:t>ID 1587357.1)</a:t>
            </a:r>
            <a:endParaRPr lang="en-US" altLang="zh-CN" sz="22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200" dirty="0"/>
              <a:t>Information Center: Install and Configure Database Server/Client Installations (</a:t>
            </a:r>
            <a:r>
              <a:rPr lang="zh-CN" altLang="en-US" sz="2200" dirty="0"/>
              <a:t>文档 </a:t>
            </a:r>
            <a:r>
              <a:rPr lang="en-US" altLang="zh-CN" sz="2200" dirty="0"/>
              <a:t>ID 1351051.2)</a:t>
            </a:r>
            <a:r>
              <a:rPr lang="en-US" altLang="zh-CN" dirty="0"/>
              <a:t>	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存储多路径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16045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/>
              <a:t>设备映射器多路径（</a:t>
            </a:r>
            <a:r>
              <a:rPr lang="en-US" altLang="zh-CN" sz="2000" dirty="0"/>
              <a:t>DM-Multipath</a:t>
            </a:r>
            <a:r>
              <a:rPr lang="zh-CN" altLang="en-US" sz="2000" dirty="0"/>
              <a:t>）可让您将服务器节点和存储阵列间的多个 </a:t>
            </a:r>
            <a:r>
              <a:rPr lang="en-US" altLang="zh-CN" sz="2000" dirty="0"/>
              <a:t>I/O </a:t>
            </a:r>
            <a:r>
              <a:rPr lang="zh-CN" altLang="en-US" sz="2000" dirty="0"/>
              <a:t>路径配置为一个单一设备。这些 </a:t>
            </a:r>
            <a:r>
              <a:rPr lang="en-US" altLang="zh-CN" sz="2000" dirty="0"/>
              <a:t>I/O </a:t>
            </a:r>
            <a:r>
              <a:rPr lang="zh-CN" altLang="en-US" sz="2000" dirty="0"/>
              <a:t>路径是可包含独立电缆、交换机以及控制器的物理 </a:t>
            </a:r>
            <a:r>
              <a:rPr lang="en-US" altLang="zh-CN" sz="2000" dirty="0"/>
              <a:t>SAN </a:t>
            </a:r>
            <a:r>
              <a:rPr lang="zh-CN" altLang="en-US" sz="2000" dirty="0"/>
              <a:t>连接。多路径集合了 </a:t>
            </a:r>
            <a:r>
              <a:rPr lang="en-US" altLang="zh-CN" sz="2000" dirty="0"/>
              <a:t>I/O </a:t>
            </a:r>
            <a:r>
              <a:rPr lang="zh-CN" altLang="en-US" sz="2000" dirty="0"/>
              <a:t>路径，并生成由这些整合路径组成的新设备。</a:t>
            </a:r>
            <a:endParaRPr lang="zh-CN" altLang="en-US" sz="2000" dirty="0"/>
          </a:p>
        </p:txBody>
      </p:sp>
      <p:pic>
        <p:nvPicPr>
          <p:cNvPr id="2050" name="Picture 2" descr="带两个 RAID 设备的主动/被动多路径配置"/>
          <p:cNvPicPr>
            <a:picLocks noGrp="1"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371" y="1952644"/>
            <a:ext cx="5289798" cy="422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存储多路径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zh-CN" altLang="en-US" sz="3800" b="1" dirty="0"/>
              <a:t>每个多路径设备都有一个全球识别符（</a:t>
            </a:r>
            <a:r>
              <a:rPr lang="en-US" altLang="zh-CN" sz="3800" b="1" dirty="0"/>
              <a:t>WWID</a:t>
            </a:r>
            <a:r>
              <a:rPr lang="zh-CN" altLang="en-US" sz="3800" b="1" dirty="0"/>
              <a:t>），它是一个全球唯一的无法更改的号码。默认情况下会将多路径设备的名称设定为它的 </a:t>
            </a:r>
            <a:r>
              <a:rPr lang="en-US" altLang="zh-CN" sz="3800" b="1" dirty="0"/>
              <a:t>WWID</a:t>
            </a:r>
            <a:r>
              <a:rPr lang="zh-CN" altLang="en-US" sz="3800" b="1" dirty="0"/>
              <a:t>。</a:t>
            </a:r>
            <a:endParaRPr lang="en-US" altLang="zh-CN" sz="3800" b="1" dirty="0"/>
          </a:p>
          <a:p>
            <a:pPr marL="0" indent="0" algn="just">
              <a:lnSpc>
                <a:spcPct val="170000"/>
              </a:lnSpc>
              <a:buNone/>
            </a:pPr>
            <a:endParaRPr lang="en-US" altLang="zh-CN" sz="3800" b="1" dirty="0"/>
          </a:p>
          <a:p>
            <a:pPr marL="0" indent="0">
              <a:buNone/>
            </a:pPr>
            <a:r>
              <a:rPr lang="en-US" altLang="zh-CN" sz="1900" dirty="0"/>
              <a:t>[root@rpsdb1 ~]# multipath -</a:t>
            </a:r>
            <a:r>
              <a:rPr lang="en-US" altLang="zh-CN" sz="1900" dirty="0" err="1"/>
              <a:t>ll</a:t>
            </a:r>
            <a:r>
              <a:rPr lang="en-US" altLang="zh-CN" sz="1900" dirty="0"/>
              <a:t> asmmgmtdisk01</a:t>
            </a:r>
            <a:endParaRPr lang="en-US" altLang="zh-CN" sz="1900" dirty="0"/>
          </a:p>
          <a:p>
            <a:pPr marL="0" indent="0">
              <a:buNone/>
            </a:pPr>
            <a:r>
              <a:rPr lang="en-US" altLang="zh-CN" sz="1900" dirty="0"/>
              <a:t>asmmgmtdisk01 (360002ac000000000000001990001a7f3) dm-11 3PARdata,VV              </a:t>
            </a:r>
            <a:endParaRPr lang="en-US" altLang="zh-CN" sz="1900" dirty="0"/>
          </a:p>
          <a:p>
            <a:pPr marL="0" indent="0">
              <a:buNone/>
            </a:pPr>
            <a:r>
              <a:rPr lang="en-US" altLang="zh-CN" sz="1900" dirty="0"/>
              <a:t>size=100G features='1 </a:t>
            </a:r>
            <a:r>
              <a:rPr lang="en-US" altLang="zh-CN" sz="1900" dirty="0" err="1"/>
              <a:t>queue_if_no_path</a:t>
            </a:r>
            <a:r>
              <a:rPr lang="en-US" altLang="zh-CN" sz="1900" dirty="0"/>
              <a:t>' </a:t>
            </a:r>
            <a:r>
              <a:rPr lang="en-US" altLang="zh-CN" sz="1900" dirty="0" err="1"/>
              <a:t>hwhandler</a:t>
            </a:r>
            <a:r>
              <a:rPr lang="en-US" altLang="zh-CN" sz="1900" dirty="0"/>
              <a:t>='1 </a:t>
            </a:r>
            <a:r>
              <a:rPr lang="en-US" altLang="zh-CN" sz="1900" dirty="0" err="1"/>
              <a:t>alua</a:t>
            </a:r>
            <a:r>
              <a:rPr lang="en-US" altLang="zh-CN" sz="1900" dirty="0"/>
              <a:t>' </a:t>
            </a:r>
            <a:r>
              <a:rPr lang="en-US" altLang="zh-CN" sz="1900" dirty="0" err="1"/>
              <a:t>wp</a:t>
            </a:r>
            <a:r>
              <a:rPr lang="en-US" altLang="zh-CN" sz="1900" dirty="0"/>
              <a:t>=</a:t>
            </a:r>
            <a:r>
              <a:rPr lang="en-US" altLang="zh-CN" sz="1900" dirty="0" err="1"/>
              <a:t>rw</a:t>
            </a:r>
            <a:endParaRPr lang="en-US" altLang="zh-CN" sz="1900" dirty="0"/>
          </a:p>
          <a:p>
            <a:pPr marL="0" indent="0">
              <a:buNone/>
            </a:pPr>
            <a:r>
              <a:rPr lang="en-US" altLang="zh-CN" sz="1900" dirty="0"/>
              <a:t>`-+- policy='round-robin 0' </a:t>
            </a:r>
            <a:r>
              <a:rPr lang="en-US" altLang="zh-CN" sz="1900" dirty="0" err="1"/>
              <a:t>prio</a:t>
            </a:r>
            <a:r>
              <a:rPr lang="en-US" altLang="zh-CN" sz="1900" dirty="0"/>
              <a:t>=50 status=active</a:t>
            </a:r>
            <a:endParaRPr lang="en-US" altLang="zh-CN" sz="1900" dirty="0"/>
          </a:p>
          <a:p>
            <a:pPr marL="0" indent="0">
              <a:buNone/>
            </a:pPr>
            <a:r>
              <a:rPr lang="en-US" altLang="zh-CN" sz="1900" dirty="0"/>
              <a:t>  |- 1:0:0:40 </a:t>
            </a:r>
            <a:r>
              <a:rPr lang="en-US" altLang="zh-CN" sz="1900" dirty="0" err="1"/>
              <a:t>sdx</a:t>
            </a:r>
            <a:r>
              <a:rPr lang="en-US" altLang="zh-CN" sz="1900" dirty="0"/>
              <a:t>                65:112 active ready running</a:t>
            </a:r>
            <a:endParaRPr lang="en-US" altLang="zh-CN" sz="1900" dirty="0"/>
          </a:p>
          <a:p>
            <a:pPr marL="0" indent="0">
              <a:buNone/>
            </a:pPr>
            <a:r>
              <a:rPr lang="en-US" altLang="zh-CN" sz="1900" dirty="0"/>
              <a:t>……</a:t>
            </a:r>
            <a:endParaRPr lang="en-US" altLang="zh-CN" sz="1900" dirty="0"/>
          </a:p>
          <a:p>
            <a:pPr marL="0" indent="0">
              <a:buNone/>
            </a:pPr>
            <a:r>
              <a:rPr lang="en-US" altLang="zh-CN" sz="1900" dirty="0"/>
              <a:t>  `- 3:0:1:40 </a:t>
            </a:r>
            <a:r>
              <a:rPr lang="en-US" altLang="zh-CN" sz="1900" dirty="0" err="1"/>
              <a:t>sdas</a:t>
            </a:r>
            <a:r>
              <a:rPr lang="en-US" altLang="zh-CN" sz="1900" dirty="0"/>
              <a:t>               66:192 active ready running</a:t>
            </a:r>
            <a:endParaRPr lang="en-US" altLang="zh-CN" sz="1900" dirty="0"/>
          </a:p>
          <a:p>
            <a:pPr marL="0" indent="0">
              <a:buNone/>
            </a:pPr>
            <a:endParaRPr lang="en-US" altLang="zh-CN" sz="1900" dirty="0"/>
          </a:p>
          <a:p>
            <a:pPr marL="0" indent="0">
              <a:buNone/>
            </a:pPr>
            <a:r>
              <a:rPr lang="en-US" altLang="zh-CN" sz="1900" dirty="0"/>
              <a:t>[root@rpsdb1 ~]# /</a:t>
            </a:r>
            <a:r>
              <a:rPr lang="en-US" altLang="zh-CN" sz="1900" dirty="0" err="1"/>
              <a:t>usr</a:t>
            </a:r>
            <a:r>
              <a:rPr lang="en-US" altLang="zh-CN" sz="1900" dirty="0"/>
              <a:t>/lib/</a:t>
            </a:r>
            <a:r>
              <a:rPr lang="en-US" altLang="zh-CN" sz="1900" dirty="0" err="1"/>
              <a:t>udev</a:t>
            </a:r>
            <a:r>
              <a:rPr lang="en-US" altLang="zh-CN" sz="1900" dirty="0"/>
              <a:t>/</a:t>
            </a:r>
            <a:r>
              <a:rPr lang="en-US" altLang="zh-CN" sz="1900" dirty="0" err="1"/>
              <a:t>scsi_id</a:t>
            </a:r>
            <a:r>
              <a:rPr lang="en-US" altLang="zh-CN" sz="1900" dirty="0"/>
              <a:t> --whitelisted --replace-whitespace --device=/dev/</a:t>
            </a:r>
            <a:r>
              <a:rPr lang="en-US" altLang="zh-CN" sz="1900" dirty="0" err="1"/>
              <a:t>sdx</a:t>
            </a:r>
            <a:endParaRPr lang="en-US" altLang="zh-CN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6350466" y="2035726"/>
            <a:ext cx="4931093" cy="698268"/>
            <a:chOff x="6350466" y="1908892"/>
            <a:chExt cx="4931093" cy="698268"/>
          </a:xfrm>
        </p:grpSpPr>
        <p:sp>
          <p:nvSpPr>
            <p:cNvPr id="18" name="标题 7"/>
            <p:cNvSpPr txBox="1"/>
            <p:nvPr/>
          </p:nvSpPr>
          <p:spPr>
            <a:xfrm>
              <a:off x="7145786" y="1908892"/>
              <a:ext cx="4135773" cy="6982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r>
                <a:rPr lang="zh-CN" altLang="en-US" dirty="0"/>
                <a:t>操作系统</a:t>
              </a:r>
              <a:endParaRPr lang="zh-CN" altLang="en-US" dirty="0"/>
            </a:p>
          </p:txBody>
        </p:sp>
        <p:sp>
          <p:nvSpPr>
            <p:cNvPr id="19" name="流程图: 过程 18"/>
            <p:cNvSpPr/>
            <p:nvPr/>
          </p:nvSpPr>
          <p:spPr>
            <a:xfrm>
              <a:off x="6350466" y="1957128"/>
              <a:ext cx="780176" cy="601796"/>
            </a:xfrm>
            <a:prstGeom prst="flowChartProcess">
              <a:avLst/>
            </a:prstGeom>
            <a:solidFill>
              <a:srgbClr val="92C71F"/>
            </a:solidFill>
            <a:ln>
              <a:solidFill>
                <a:srgbClr val="92C7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Square721 BT" panose="020B050402020206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latin typeface="Square721 BT" panose="020B050402020206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350466" y="1230448"/>
            <a:ext cx="4931093" cy="698268"/>
            <a:chOff x="6350466" y="1908892"/>
            <a:chExt cx="4931093" cy="698268"/>
          </a:xfrm>
        </p:grpSpPr>
        <p:sp>
          <p:nvSpPr>
            <p:cNvPr id="21" name="标题 7"/>
            <p:cNvSpPr txBox="1"/>
            <p:nvPr/>
          </p:nvSpPr>
          <p:spPr>
            <a:xfrm>
              <a:off x="7145786" y="1908892"/>
              <a:ext cx="4135773" cy="6982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r>
                <a:rPr lang="zh-CN" altLang="en-US" dirty="0"/>
                <a:t>硬件设备</a:t>
              </a:r>
              <a:endParaRPr lang="zh-CN" altLang="en-US" dirty="0"/>
            </a:p>
          </p:txBody>
        </p:sp>
        <p:sp>
          <p:nvSpPr>
            <p:cNvPr id="22" name="流程图: 过程 21"/>
            <p:cNvSpPr/>
            <p:nvPr/>
          </p:nvSpPr>
          <p:spPr>
            <a:xfrm>
              <a:off x="6350466" y="1957128"/>
              <a:ext cx="780176" cy="601796"/>
            </a:xfrm>
            <a:prstGeom prst="flowChartProcess">
              <a:avLst/>
            </a:prstGeom>
            <a:solidFill>
              <a:srgbClr val="92C71F"/>
            </a:solidFill>
            <a:ln>
              <a:solidFill>
                <a:srgbClr val="92C7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Square721 BT" panose="020B050402020206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latin typeface="Square721 BT" panose="020B050402020206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350466" y="3646282"/>
            <a:ext cx="4931093" cy="698268"/>
            <a:chOff x="6350466" y="1908892"/>
            <a:chExt cx="4931093" cy="698268"/>
          </a:xfrm>
        </p:grpSpPr>
        <p:sp>
          <p:nvSpPr>
            <p:cNvPr id="24" name="标题 7"/>
            <p:cNvSpPr txBox="1"/>
            <p:nvPr/>
          </p:nvSpPr>
          <p:spPr>
            <a:xfrm>
              <a:off x="7145786" y="1908892"/>
              <a:ext cx="4135773" cy="6982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r>
                <a:rPr lang="zh-CN" altLang="en-US" dirty="0"/>
                <a:t>高可用测试</a:t>
              </a:r>
              <a:endParaRPr lang="zh-CN" altLang="en-US" dirty="0"/>
            </a:p>
          </p:txBody>
        </p:sp>
        <p:sp>
          <p:nvSpPr>
            <p:cNvPr id="25" name="流程图: 过程 24"/>
            <p:cNvSpPr/>
            <p:nvPr/>
          </p:nvSpPr>
          <p:spPr>
            <a:xfrm>
              <a:off x="6350466" y="1957128"/>
              <a:ext cx="780176" cy="601796"/>
            </a:xfrm>
            <a:prstGeom prst="flowChartProcess">
              <a:avLst/>
            </a:prstGeom>
            <a:solidFill>
              <a:srgbClr val="92C71F"/>
            </a:solidFill>
            <a:ln>
              <a:solidFill>
                <a:srgbClr val="92C7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Square721 BT" panose="020B050402020206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3200" dirty="0">
                <a:latin typeface="Square721 BT" panose="020B050402020206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350466" y="2841004"/>
            <a:ext cx="4931093" cy="698268"/>
            <a:chOff x="6350466" y="1908892"/>
            <a:chExt cx="4931093" cy="698268"/>
          </a:xfrm>
        </p:grpSpPr>
        <p:sp>
          <p:nvSpPr>
            <p:cNvPr id="27" name="标题 7"/>
            <p:cNvSpPr txBox="1"/>
            <p:nvPr/>
          </p:nvSpPr>
          <p:spPr>
            <a:xfrm>
              <a:off x="7145786" y="1908892"/>
              <a:ext cx="4135773" cy="6982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r>
                <a:rPr lang="zh-CN" altLang="en-US" dirty="0"/>
                <a:t>数据库配置</a:t>
              </a:r>
              <a:endParaRPr lang="zh-CN" altLang="en-US" dirty="0"/>
            </a:p>
          </p:txBody>
        </p:sp>
        <p:sp>
          <p:nvSpPr>
            <p:cNvPr id="28" name="流程图: 过程 27"/>
            <p:cNvSpPr/>
            <p:nvPr/>
          </p:nvSpPr>
          <p:spPr>
            <a:xfrm>
              <a:off x="6350466" y="1957128"/>
              <a:ext cx="780176" cy="601796"/>
            </a:xfrm>
            <a:prstGeom prst="flowChartProcess">
              <a:avLst/>
            </a:prstGeom>
            <a:solidFill>
              <a:srgbClr val="92C71F"/>
            </a:solidFill>
            <a:ln>
              <a:solidFill>
                <a:srgbClr val="92C7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Square721 BT" panose="020B050402020206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latin typeface="Square721 BT" panose="020B050402020206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350466" y="4451560"/>
            <a:ext cx="4931093" cy="698268"/>
            <a:chOff x="6350466" y="1908892"/>
            <a:chExt cx="4931093" cy="698268"/>
          </a:xfrm>
        </p:grpSpPr>
        <p:sp>
          <p:nvSpPr>
            <p:cNvPr id="30" name="标题 7"/>
            <p:cNvSpPr txBox="1"/>
            <p:nvPr/>
          </p:nvSpPr>
          <p:spPr>
            <a:xfrm>
              <a:off x="7145786" y="1908892"/>
              <a:ext cx="4135773" cy="6982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r>
                <a:rPr lang="zh-CN" altLang="en-US" dirty="0"/>
                <a:t>性能测试</a:t>
              </a:r>
              <a:endParaRPr lang="zh-CN" altLang="en-US" dirty="0"/>
            </a:p>
          </p:txBody>
        </p:sp>
        <p:sp>
          <p:nvSpPr>
            <p:cNvPr id="31" name="流程图: 过程 30"/>
            <p:cNvSpPr/>
            <p:nvPr/>
          </p:nvSpPr>
          <p:spPr>
            <a:xfrm>
              <a:off x="6350466" y="1957128"/>
              <a:ext cx="780176" cy="601796"/>
            </a:xfrm>
            <a:prstGeom prst="flowChartProcess">
              <a:avLst/>
            </a:prstGeom>
            <a:solidFill>
              <a:srgbClr val="92C71F"/>
            </a:solidFill>
            <a:ln>
              <a:solidFill>
                <a:srgbClr val="92C7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Square721 BT" panose="020B0504020202060204" pitchFamily="34" charset="0"/>
                  <a:ea typeface="微软雅黑" panose="020B0503020204020204" pitchFamily="34" charset="-122"/>
                </a:rPr>
                <a:t>05</a:t>
              </a:r>
              <a:endParaRPr lang="zh-CN" altLang="en-US" sz="3200" dirty="0">
                <a:latin typeface="Square721 BT" panose="020B050402020206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存储多路径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2200" b="1" dirty="0">
                <a:solidFill>
                  <a:srgbClr val="92C71F"/>
                </a:solidFill>
              </a:rPr>
              <a:t>为什么需要关注这么细节的内容？ 因为通过对设备的监控，可以获取到设备全链路的状况。</a:t>
            </a:r>
            <a:endParaRPr lang="en-US" altLang="zh-CN" sz="2200" b="1" dirty="0">
              <a:solidFill>
                <a:srgbClr val="92C71F"/>
              </a:solidFill>
            </a:endParaRPr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/>
              <a:t>[root@rpsdb1 ~]# </a:t>
            </a:r>
            <a:r>
              <a:rPr lang="en-US" altLang="zh-CN" sz="1200" dirty="0" err="1"/>
              <a:t>lspci</a:t>
            </a:r>
            <a:r>
              <a:rPr lang="en-US" altLang="zh-CN" sz="1200" dirty="0"/>
              <a:t> | grep -</a:t>
            </a:r>
            <a:r>
              <a:rPr lang="en-US" altLang="zh-CN" sz="1200" dirty="0" err="1"/>
              <a:t>i</a:t>
            </a:r>
            <a:r>
              <a:rPr lang="en-US" altLang="zh-CN" sz="1200" dirty="0"/>
              <a:t> </a:t>
            </a:r>
            <a:r>
              <a:rPr lang="en-US" altLang="zh-CN" sz="1200" dirty="0" err="1"/>
              <a:t>hba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c1:00.0</a:t>
            </a:r>
            <a:r>
              <a:rPr lang="en-US" altLang="zh-CN" sz="1200" dirty="0"/>
              <a:t> </a:t>
            </a:r>
            <a:r>
              <a:rPr lang="en-US" altLang="zh-CN" sz="1200" dirty="0" err="1"/>
              <a:t>Fibre</a:t>
            </a:r>
            <a:r>
              <a:rPr lang="en-US" altLang="zh-CN" sz="1200" dirty="0"/>
              <a:t> Channel: </a:t>
            </a:r>
            <a:r>
              <a:rPr lang="en-US" altLang="zh-CN" sz="1200" dirty="0" err="1"/>
              <a:t>QLogic</a:t>
            </a:r>
            <a:r>
              <a:rPr lang="en-US" altLang="zh-CN" sz="1200" dirty="0"/>
              <a:t> Corp. ISP2532-based 8Gb </a:t>
            </a:r>
            <a:r>
              <a:rPr lang="en-US" altLang="zh-CN" sz="1200" dirty="0" err="1"/>
              <a:t>Fibre</a:t>
            </a:r>
            <a:r>
              <a:rPr lang="en-US" altLang="zh-CN" sz="1200" dirty="0"/>
              <a:t> Channel to PCI Express HBA (rev 02)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/>
              <a:t>……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/>
              <a:t>c4:00.1 </a:t>
            </a:r>
            <a:r>
              <a:rPr lang="en-US" altLang="zh-CN" sz="1200" dirty="0" err="1"/>
              <a:t>Fibre</a:t>
            </a:r>
            <a:r>
              <a:rPr lang="en-US" altLang="zh-CN" sz="1200" dirty="0"/>
              <a:t> Channel: </a:t>
            </a:r>
            <a:r>
              <a:rPr lang="en-US" altLang="zh-CN" sz="1200" dirty="0" err="1"/>
              <a:t>QLogic</a:t>
            </a:r>
            <a:r>
              <a:rPr lang="en-US" altLang="zh-CN" sz="1200" dirty="0"/>
              <a:t> Corp. ISP2532-based 8Gb </a:t>
            </a:r>
            <a:r>
              <a:rPr lang="en-US" altLang="zh-CN" sz="1200" dirty="0" err="1"/>
              <a:t>Fibre</a:t>
            </a:r>
            <a:r>
              <a:rPr lang="en-US" altLang="zh-CN" sz="1200" dirty="0"/>
              <a:t> Channel to PCI Express HBA (rev 02)</a:t>
            </a:r>
            <a:endParaRPr lang="en-US" altLang="zh-CN" sz="1200" dirty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/>
              <a:t>[root@rpsdb1 ~]# ls -la /dev/disk/by-path/* | grep -E '(</a:t>
            </a:r>
            <a:r>
              <a:rPr lang="en-US" altLang="zh-CN" sz="1200" dirty="0" err="1"/>
              <a:t>sdx|sdy|sdar|sdas</a:t>
            </a:r>
            <a:r>
              <a:rPr lang="en-US" altLang="zh-CN" sz="1200" dirty="0"/>
              <a:t>)' | </a:t>
            </a:r>
            <a:r>
              <a:rPr lang="en-US" altLang="zh-CN" sz="1200" dirty="0" err="1"/>
              <a:t>awk</a:t>
            </a:r>
            <a:r>
              <a:rPr lang="en-US" altLang="zh-CN" sz="1200" dirty="0"/>
              <a:t> '{print $9}'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/>
              <a:t>/dev/disk/by-path/pci-0000:</a:t>
            </a:r>
            <a:r>
              <a:rPr lang="en-US" altLang="zh-CN" sz="1200" dirty="0">
                <a:solidFill>
                  <a:srgbClr val="FF0000"/>
                </a:solidFill>
              </a:rPr>
              <a:t>c1:00.0</a:t>
            </a:r>
            <a:r>
              <a:rPr lang="en-US" altLang="zh-CN" sz="1200" dirty="0"/>
              <a:t>-fc-0x</a:t>
            </a:r>
            <a:r>
              <a:rPr lang="en-US" altLang="zh-CN" sz="1200" dirty="0">
                <a:solidFill>
                  <a:srgbClr val="FF0000"/>
                </a:solidFill>
              </a:rPr>
              <a:t>20</a:t>
            </a:r>
            <a:r>
              <a:rPr lang="en-US" altLang="zh-CN" sz="1200" dirty="0"/>
              <a:t>640002ac01a7f3-lun-40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/>
              <a:t>……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/>
              <a:t>/dev/disk/by-path/pci-0000:</a:t>
            </a:r>
            <a:r>
              <a:rPr lang="en-US" altLang="zh-CN" sz="1200" dirty="0">
                <a:solidFill>
                  <a:srgbClr val="FF0000"/>
                </a:solidFill>
              </a:rPr>
              <a:t>c4:00.0</a:t>
            </a:r>
            <a:r>
              <a:rPr lang="en-US" altLang="zh-CN" sz="1200" dirty="0"/>
              <a:t>-fc-0x</a:t>
            </a:r>
            <a:r>
              <a:rPr lang="en-US" altLang="zh-CN" sz="1200" dirty="0">
                <a:solidFill>
                  <a:srgbClr val="FF0000"/>
                </a:solidFill>
              </a:rPr>
              <a:t>21</a:t>
            </a:r>
            <a:r>
              <a:rPr lang="en-US" altLang="zh-CN" sz="1200" dirty="0"/>
              <a:t>630002ac01a7f3-lun-40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IO</a:t>
            </a:r>
            <a:r>
              <a:rPr lang="zh-CN" altLang="en-US" dirty="0">
                <a:sym typeface="+mn-ea"/>
              </a:rPr>
              <a:t>调度策略调整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38200" y="2112010"/>
            <a:ext cx="2964180" cy="3612515"/>
          </a:xfrm>
          <a:prstGeom prst="rect">
            <a:avLst/>
          </a:prstGeom>
          <a:noFill/>
          <a:ln w="57150">
            <a:solidFill>
              <a:srgbClr val="92C71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2C71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91870" y="2319020"/>
            <a:ext cx="2657475" cy="284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I/O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调度器的工作是管理块设备的请求队列。它决定队列中的请求排列顺序及在什么时候派发请求到块设备。这样做有利于减少磁盘寻址时间，从而提高全局吞吐量。目前主流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Linux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发行版本使用三种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I/O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调度器：</a:t>
            </a:r>
            <a:r>
              <a:rPr lang="en-US" altLang="zh-CN" sz="1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DeadLine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CFQ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NOOP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13910" y="2112010"/>
            <a:ext cx="2964180" cy="3612515"/>
          </a:xfrm>
          <a:prstGeom prst="rect">
            <a:avLst/>
          </a:prstGeom>
          <a:noFill/>
          <a:ln w="57150">
            <a:solidFill>
              <a:srgbClr val="92C71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2C71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7580" y="2319020"/>
            <a:ext cx="2657475" cy="3190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6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从原理上看，DeadLine是一种以提高机械硬盘吞吐量为思考出发点的调度算法， NOOP 对于闪存设备和嵌入式系统是最好的选择。对于固态硬盘来说使用NOOP是最好的，DeadLine次之，而CFQ效率最低。实际表现如何，还需要进行测试验证。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89620" y="2112010"/>
            <a:ext cx="2964180" cy="3611880"/>
          </a:xfrm>
          <a:prstGeom prst="rect">
            <a:avLst/>
          </a:prstGeom>
          <a:noFill/>
          <a:ln w="57150">
            <a:solidFill>
              <a:srgbClr val="92C71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2C71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43290" y="2319020"/>
            <a:ext cx="2657475" cy="2745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6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# cat /sys/block/sdc/queue/scheduler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6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noop [deadline] cfq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6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6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# vi /etc/default/grub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6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GRUB_CMDLINE_LINUX=“……. elevator=deadline“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6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# grub2-mkconfig -o /boot/efi/EFI/redhat/grub.cfg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数据库配置 </a:t>
            </a:r>
            <a:r>
              <a:rPr lang="en-US" altLang="zh-CN" dirty="0"/>
              <a:t>(11G)</a:t>
            </a:r>
            <a:endParaRPr lang="zh-CN" altLang="en-US" dirty="0"/>
          </a:p>
        </p:txBody>
      </p:sp>
      <p:sp>
        <p:nvSpPr>
          <p:cNvPr id="3" name="流程图: 过程 2"/>
          <p:cNvSpPr/>
          <p:nvPr/>
        </p:nvSpPr>
        <p:spPr>
          <a:xfrm>
            <a:off x="1" y="3200288"/>
            <a:ext cx="1291904" cy="86970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Square721 BT" panose="020B0504020202060204" pitchFamily="34" charset="0"/>
                <a:ea typeface="微软雅黑" panose="020B0503020204020204" pitchFamily="34" charset="-122"/>
              </a:rPr>
              <a:t>03</a:t>
            </a:r>
            <a:endParaRPr lang="zh-CN" altLang="en-US" sz="6000" dirty="0">
              <a:latin typeface="Square721 BT" panose="020B050402020206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数据库版本选择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rgbClr val="92C71F"/>
                </a:solidFill>
              </a:rPr>
              <a:t>数据库版本选择的依据</a:t>
            </a:r>
            <a:endParaRPr lang="en-US" altLang="zh-CN" b="1" dirty="0">
              <a:solidFill>
                <a:srgbClr val="92C71F"/>
              </a:solidFill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zh-CN" altLang="en-US" sz="1900" dirty="0"/>
              <a:t>应用需要用到功能和特性？分析函数，分区表。</a:t>
            </a:r>
            <a:endParaRPr lang="en-US" altLang="zh-CN" sz="1900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zh-CN" altLang="en-US" sz="1900" dirty="0"/>
              <a:t>是否需要使用数据库的特性来实现某些功能？例如：</a:t>
            </a:r>
            <a:r>
              <a:rPr lang="en-US" altLang="zh-CN" sz="1900" dirty="0"/>
              <a:t>ADG</a:t>
            </a:r>
            <a:r>
              <a:rPr lang="zh-CN" altLang="en-US" sz="1900" dirty="0"/>
              <a:t>，闪回数据库。</a:t>
            </a:r>
            <a:endParaRPr lang="en-US" altLang="zh-CN" sz="1900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zh-CN" altLang="en-US" sz="1900" dirty="0"/>
              <a:t>数据库软件生命周期，什么时候开始停止补丁支持？例如：</a:t>
            </a:r>
            <a:r>
              <a:rPr lang="en-US" altLang="zh-CN" sz="1900" dirty="0"/>
              <a:t>11.2.0.4 </a:t>
            </a:r>
            <a:r>
              <a:rPr lang="zh-CN" altLang="en-US" sz="1900" dirty="0"/>
              <a:t>是 </a:t>
            </a:r>
            <a:r>
              <a:rPr lang="en-US" altLang="zh-CN" sz="1900" dirty="0"/>
              <a:t>11.2 </a:t>
            </a:r>
            <a:r>
              <a:rPr lang="zh-CN" altLang="en-US" sz="1900" dirty="0"/>
              <a:t>的最终补丁集。</a:t>
            </a:r>
            <a:endParaRPr lang="en-US" altLang="zh-CN" sz="1900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en-US" altLang="zh-CN" sz="1900" dirty="0"/>
              <a:t>CPU</a:t>
            </a:r>
            <a:r>
              <a:rPr lang="zh-CN" altLang="en-US" sz="1900" dirty="0"/>
              <a:t>以及操作系统的支持情况？例如：</a:t>
            </a:r>
            <a:r>
              <a:rPr lang="en-US" altLang="zh-CN" sz="1900" dirty="0"/>
              <a:t>11.2 </a:t>
            </a:r>
            <a:r>
              <a:rPr lang="zh-CN" altLang="en-US" sz="1900" dirty="0"/>
              <a:t>将是 </a:t>
            </a:r>
            <a:r>
              <a:rPr lang="en-US" altLang="zh-CN" sz="1900" dirty="0"/>
              <a:t>HP-UX PA-RISC </a:t>
            </a:r>
            <a:r>
              <a:rPr lang="zh-CN" altLang="en-US" sz="1900" dirty="0"/>
              <a:t>上发布的最后一个数据库版本。</a:t>
            </a:r>
            <a:endParaRPr lang="en-US" altLang="zh-CN" sz="1900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zh-CN" altLang="en-US" sz="1900" dirty="0"/>
              <a:t>数据库升级过程中应用是否需要改造？例如：</a:t>
            </a:r>
            <a:r>
              <a:rPr lang="en-US" altLang="zh-CN" sz="1900" dirty="0"/>
              <a:t>WMSYS.WM_CONCAT</a:t>
            </a:r>
            <a:r>
              <a:rPr lang="zh-CN" altLang="en-US" sz="1900" dirty="0"/>
              <a:t>的变化。</a:t>
            </a:r>
            <a:endParaRPr lang="en-US" altLang="zh-CN" sz="1900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zh-CN" altLang="en-US" sz="1900" dirty="0"/>
              <a:t>引导客户而不是让客户被应用引导。</a:t>
            </a:r>
            <a:endParaRPr lang="en-US" altLang="zh-CN" sz="1900" dirty="0"/>
          </a:p>
          <a:p>
            <a:pPr marL="0" indent="0">
              <a:buNone/>
            </a:pPr>
            <a:endParaRPr lang="en-US" altLang="zh-CN" sz="1900" dirty="0"/>
          </a:p>
          <a:p>
            <a:pPr marL="0" indent="0">
              <a:buNone/>
            </a:pPr>
            <a:r>
              <a:rPr lang="en-US" altLang="zh-CN" sz="1900" dirty="0">
                <a:solidFill>
                  <a:srgbClr val="000000"/>
                </a:solidFill>
              </a:rPr>
              <a:t>Release Schedule of Current Database Releases (</a:t>
            </a:r>
            <a:r>
              <a:rPr lang="zh-CN" altLang="en-US" sz="1900" dirty="0">
                <a:solidFill>
                  <a:srgbClr val="000000"/>
                </a:solidFill>
              </a:rPr>
              <a:t>文档 </a:t>
            </a:r>
            <a:r>
              <a:rPr lang="en-US" altLang="zh-CN" sz="1900" dirty="0">
                <a:solidFill>
                  <a:srgbClr val="000000"/>
                </a:solidFill>
              </a:rPr>
              <a:t>ID 742060.1)</a:t>
            </a:r>
            <a:endParaRPr lang="en-US" altLang="zh-CN" sz="19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CN" sz="1900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数据库版本选择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92C71F"/>
                </a:solidFill>
              </a:rPr>
              <a:t>如果可以的话，生产系统的版本尽量中庸</a:t>
            </a:r>
            <a:endParaRPr lang="en-US" altLang="zh-CN" sz="2400" b="1" dirty="0">
              <a:solidFill>
                <a:srgbClr val="92C71F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30" y="2443480"/>
            <a:ext cx="8592820" cy="43751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集群调整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65971"/>
          </a:xfrm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zh-CN" altLang="en-US" sz="2400" b="1" dirty="0">
                <a:solidFill>
                  <a:srgbClr val="92C71F"/>
                </a:solidFill>
              </a:rPr>
              <a:t>安装最新的</a:t>
            </a:r>
            <a:r>
              <a:rPr lang="en-US" altLang="zh-CN" sz="2400" b="1" dirty="0">
                <a:solidFill>
                  <a:srgbClr val="92C71F"/>
                </a:solidFill>
              </a:rPr>
              <a:t>PSU</a:t>
            </a:r>
            <a:r>
              <a:rPr lang="zh-CN" altLang="en-US" sz="2400" b="1" dirty="0">
                <a:solidFill>
                  <a:srgbClr val="92C71F"/>
                </a:solidFill>
              </a:rPr>
              <a:t>补丁</a:t>
            </a:r>
            <a:endParaRPr lang="en-US" altLang="zh-CN" sz="2400" b="1" dirty="0">
              <a:solidFill>
                <a:srgbClr val="92C71F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1400" dirty="0"/>
              <a:t>Master Note for Database Proactive Patch Program (</a:t>
            </a:r>
            <a:r>
              <a:rPr lang="zh-CN" altLang="en-US" sz="1400" dirty="0"/>
              <a:t>文档 </a:t>
            </a:r>
            <a:r>
              <a:rPr lang="en-US" altLang="zh-CN" sz="1400" dirty="0"/>
              <a:t>ID 756671.1)	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lnSpc>
                <a:spcPct val="70000"/>
              </a:lnSpc>
              <a:buNone/>
            </a:pPr>
            <a:r>
              <a:rPr lang="zh-CN" altLang="en-US" sz="2400" b="1" dirty="0">
                <a:solidFill>
                  <a:srgbClr val="92C71F"/>
                </a:solidFill>
              </a:rPr>
              <a:t>降低</a:t>
            </a:r>
            <a:r>
              <a:rPr lang="en-US" altLang="zh-CN" sz="2400" b="1" dirty="0" err="1">
                <a:solidFill>
                  <a:srgbClr val="92C71F"/>
                </a:solidFill>
              </a:rPr>
              <a:t>vip</a:t>
            </a:r>
            <a:r>
              <a:rPr lang="zh-CN" altLang="en-US" sz="2400" b="1" dirty="0">
                <a:solidFill>
                  <a:srgbClr val="92C71F"/>
                </a:solidFill>
              </a:rPr>
              <a:t>资源对网络的依赖 </a:t>
            </a:r>
            <a:r>
              <a:rPr lang="en-US" altLang="zh-CN" sz="2400" b="1" dirty="0">
                <a:solidFill>
                  <a:srgbClr val="92C71F"/>
                </a:solidFill>
              </a:rPr>
              <a:t>(11.2.0.3</a:t>
            </a:r>
            <a:r>
              <a:rPr lang="zh-CN" altLang="en-US" sz="2400" b="1" dirty="0">
                <a:solidFill>
                  <a:srgbClr val="92C71F"/>
                </a:solidFill>
              </a:rPr>
              <a:t>之前问题较多</a:t>
            </a:r>
            <a:r>
              <a:rPr lang="en-US" altLang="zh-CN" sz="2400" b="1" dirty="0">
                <a:solidFill>
                  <a:srgbClr val="92C71F"/>
                </a:solidFill>
              </a:rPr>
              <a:t>)</a:t>
            </a:r>
            <a:endParaRPr lang="en-US" altLang="zh-CN" sz="2400" b="1" dirty="0">
              <a:solidFill>
                <a:srgbClr val="92C71F"/>
              </a:solidFill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altLang="zh-CN" sz="1400" dirty="0" err="1"/>
              <a:t>crsctl</a:t>
            </a:r>
            <a:r>
              <a:rPr lang="en-US" altLang="zh-CN" sz="1400" dirty="0"/>
              <a:t> modify res ora.racdb1.vip -</a:t>
            </a:r>
            <a:r>
              <a:rPr lang="en-US" altLang="zh-CN" sz="1400" dirty="0" err="1"/>
              <a:t>attr</a:t>
            </a:r>
            <a:r>
              <a:rPr lang="en-US" altLang="zh-CN" sz="1400" dirty="0"/>
              <a:t> "STOP_DEPENDENCIES=hard(intermediate:ora.net1.network)"</a:t>
            </a:r>
            <a:endParaRPr lang="en-US" altLang="zh-CN" sz="1400" dirty="0"/>
          </a:p>
          <a:p>
            <a:pPr marL="0" lvl="1" indent="0">
              <a:lnSpc>
                <a:spcPct val="70000"/>
              </a:lnSpc>
              <a:spcBef>
                <a:spcPts val="1000"/>
              </a:spcBef>
              <a:buNone/>
            </a:pPr>
            <a:r>
              <a:rPr lang="en-US" altLang="zh-CN" sz="1400" dirty="0" err="1"/>
              <a:t>crsctl</a:t>
            </a:r>
            <a:r>
              <a:rPr lang="en-US" altLang="zh-CN" sz="1400" dirty="0"/>
              <a:t> modify res ora.racdb2.vip -</a:t>
            </a:r>
            <a:r>
              <a:rPr lang="en-US" altLang="zh-CN" sz="1400" dirty="0" err="1"/>
              <a:t>attr</a:t>
            </a:r>
            <a:r>
              <a:rPr lang="en-US" altLang="zh-CN" sz="1400" dirty="0"/>
              <a:t> "STOP_DEPENDENCIES=hard(intermediate:ora.net1.network)"</a:t>
            </a:r>
            <a:endParaRPr lang="en-US" altLang="zh-CN" sz="1400" dirty="0"/>
          </a:p>
          <a:p>
            <a:pPr marL="0" lvl="1" indent="0">
              <a:lnSpc>
                <a:spcPct val="70000"/>
              </a:lnSpc>
              <a:spcBef>
                <a:spcPts val="1000"/>
              </a:spcBef>
              <a:buNone/>
            </a:pPr>
            <a:r>
              <a:rPr lang="en-US" altLang="zh-CN" sz="1400" dirty="0" err="1"/>
              <a:t>crsctl</a:t>
            </a:r>
            <a:r>
              <a:rPr lang="en-US" altLang="zh-CN" sz="1400" dirty="0"/>
              <a:t> modify res ora.scan1.vip -</a:t>
            </a:r>
            <a:r>
              <a:rPr lang="en-US" altLang="zh-CN" sz="1400" dirty="0" err="1"/>
              <a:t>attr</a:t>
            </a:r>
            <a:r>
              <a:rPr lang="en-US" altLang="zh-CN" sz="1400" dirty="0"/>
              <a:t> "STOP_DEPENDENCIES=hard(intermediate:ora.net1.network)"</a:t>
            </a:r>
            <a:endParaRPr lang="en-US" altLang="zh-CN" sz="1400" dirty="0"/>
          </a:p>
          <a:p>
            <a:pPr marL="0" lvl="1" indent="0">
              <a:lnSpc>
                <a:spcPct val="70000"/>
              </a:lnSpc>
              <a:spcBef>
                <a:spcPts val="1000"/>
              </a:spcBef>
              <a:buNone/>
            </a:pPr>
            <a:r>
              <a:rPr lang="en-US" altLang="zh-CN" sz="1400" dirty="0" err="1"/>
              <a:t>crsctl</a:t>
            </a:r>
            <a:r>
              <a:rPr lang="en-US" altLang="zh-CN" sz="1400" dirty="0"/>
              <a:t> modify resource ora.net1.network -</a:t>
            </a:r>
            <a:r>
              <a:rPr lang="en-US" altLang="zh-CN" sz="1400" dirty="0" err="1"/>
              <a:t>attr</a:t>
            </a:r>
            <a:r>
              <a:rPr lang="en-US" altLang="zh-CN" sz="1400" dirty="0"/>
              <a:t> "CHECK_INTERVAL=30"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集群调整调整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52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92C71F"/>
                </a:solidFill>
              </a:rPr>
              <a:t>修改资源为总是启动</a:t>
            </a:r>
            <a:endParaRPr lang="en-US" altLang="zh-CN" sz="2400" b="1" dirty="0">
              <a:solidFill>
                <a:srgbClr val="92C71F"/>
              </a:solidFill>
            </a:endParaRPr>
          </a:p>
          <a:p>
            <a:pPr marL="0" indent="0">
              <a:buNone/>
            </a:pPr>
            <a:endParaRPr lang="en-US" altLang="zh-CN" sz="18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zh-CN" sz="1800" b="1" dirty="0">
                <a:solidFill>
                  <a:srgbClr val="000000"/>
                </a:solidFill>
              </a:rPr>
              <a:t>grid </a:t>
            </a:r>
            <a:r>
              <a:rPr lang="zh-CN" altLang="en-US" sz="1800" b="1" dirty="0">
                <a:solidFill>
                  <a:srgbClr val="000000"/>
                </a:solidFill>
              </a:rPr>
              <a:t>用户：</a:t>
            </a:r>
            <a:r>
              <a:rPr lang="en-US" altLang="zh-CN" sz="1800" dirty="0" err="1"/>
              <a:t>crsctl</a:t>
            </a:r>
            <a:r>
              <a:rPr lang="en-US" altLang="zh-CN" sz="1800" dirty="0"/>
              <a:t> modify resource "</a:t>
            </a:r>
            <a:r>
              <a:rPr lang="en-US" altLang="zh-CN" sz="1800" dirty="0" err="1"/>
              <a:t>ora.LISTENER.lsnr</a:t>
            </a:r>
            <a:r>
              <a:rPr lang="en-US" altLang="zh-CN" sz="1800" dirty="0"/>
              <a:t>" -</a:t>
            </a:r>
            <a:r>
              <a:rPr lang="en-US" altLang="zh-CN" sz="1800" dirty="0" err="1"/>
              <a:t>attr</a:t>
            </a:r>
            <a:r>
              <a:rPr lang="en-US" altLang="zh-CN" sz="1800" dirty="0"/>
              <a:t> "AUTO_START=always"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b="1" dirty="0">
                <a:solidFill>
                  <a:srgbClr val="000000"/>
                </a:solidFill>
              </a:rPr>
              <a:t>oracle </a:t>
            </a:r>
            <a:r>
              <a:rPr lang="zh-CN" altLang="en-US" sz="1800" b="1" dirty="0">
                <a:solidFill>
                  <a:srgbClr val="000000"/>
                </a:solidFill>
              </a:rPr>
              <a:t>用户：</a:t>
            </a:r>
            <a:r>
              <a:rPr lang="en-US" altLang="zh-CN" sz="1800" dirty="0" err="1"/>
              <a:t>crsctl</a:t>
            </a:r>
            <a:r>
              <a:rPr lang="en-US" altLang="zh-CN" sz="1800" dirty="0"/>
              <a:t> modify resource "</a:t>
            </a:r>
            <a:r>
              <a:rPr lang="en-US" altLang="zh-CN" sz="1800" dirty="0" err="1"/>
              <a:t>ora.racdb.db</a:t>
            </a:r>
            <a:r>
              <a:rPr lang="en-US" altLang="zh-CN" sz="1800" dirty="0"/>
              <a:t>" -</a:t>
            </a:r>
            <a:r>
              <a:rPr lang="en-US" altLang="zh-CN" sz="1800" dirty="0" err="1"/>
              <a:t>attr</a:t>
            </a:r>
            <a:r>
              <a:rPr lang="en-US" altLang="zh-CN" sz="1800" dirty="0"/>
              <a:t> "AUTO_START=always"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ASM</a:t>
            </a:r>
            <a:r>
              <a:rPr lang="zh-CN" altLang="en-US" dirty="0"/>
              <a:t>参数调整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sz="1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调整内存相关参数；</a:t>
            </a:r>
            <a:endParaRPr lang="zh-CN" altLang="en-US" sz="2400" dirty="0"/>
          </a:p>
          <a:p>
            <a:pPr marL="457200" lvl="1" indent="0">
              <a:buNone/>
            </a:pPr>
            <a:r>
              <a:rPr lang="en-US" altLang="zh-CN" sz="2055" dirty="0">
                <a:sym typeface="+mn-ea"/>
              </a:rPr>
              <a:t>alter system set </a:t>
            </a:r>
            <a:r>
              <a:rPr lang="en-US" altLang="zh-CN" sz="2055" dirty="0" err="1">
                <a:sym typeface="+mn-ea"/>
              </a:rPr>
              <a:t>memory_max_target</a:t>
            </a:r>
            <a:r>
              <a:rPr lang="en-US" altLang="zh-CN" sz="2055" dirty="0">
                <a:sym typeface="+mn-ea"/>
              </a:rPr>
              <a:t>=4g scope=</a:t>
            </a:r>
            <a:r>
              <a:rPr lang="en-US" altLang="zh-CN" sz="2055" dirty="0" err="1">
                <a:sym typeface="+mn-ea"/>
              </a:rPr>
              <a:t>spfile</a:t>
            </a:r>
            <a:r>
              <a:rPr lang="en-US" altLang="zh-CN" sz="2055" dirty="0">
                <a:sym typeface="+mn-ea"/>
              </a:rPr>
              <a:t>;</a:t>
            </a:r>
            <a:endParaRPr lang="en-US" altLang="zh-CN" sz="2055" dirty="0"/>
          </a:p>
          <a:p>
            <a:pPr marL="457200" lvl="1" indent="0">
              <a:buNone/>
            </a:pPr>
            <a:r>
              <a:rPr lang="en-US" altLang="zh-CN" sz="2055" dirty="0">
                <a:sym typeface="+mn-ea"/>
              </a:rPr>
              <a:t>alter system set </a:t>
            </a:r>
            <a:r>
              <a:rPr lang="en-US" altLang="zh-CN" sz="2055" dirty="0" err="1">
                <a:sym typeface="+mn-ea"/>
              </a:rPr>
              <a:t>memory_target</a:t>
            </a:r>
            <a:r>
              <a:rPr lang="en-US" altLang="zh-CN" sz="2055" dirty="0">
                <a:sym typeface="+mn-ea"/>
              </a:rPr>
              <a:t>=4g scope=</a:t>
            </a:r>
            <a:r>
              <a:rPr lang="en-US" altLang="zh-CN" sz="2055" dirty="0" err="1">
                <a:sym typeface="+mn-ea"/>
              </a:rPr>
              <a:t>spfile</a:t>
            </a:r>
            <a:r>
              <a:rPr lang="en-US" altLang="zh-CN" sz="2055" dirty="0">
                <a:sym typeface="+mn-ea"/>
              </a:rPr>
              <a:t>;</a:t>
            </a:r>
            <a:endParaRPr lang="zh-CN" altLang="en-US" sz="2055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>
                <a:sym typeface="+mn-ea"/>
              </a:rPr>
              <a:t>ASM</a:t>
            </a:r>
            <a:r>
              <a:rPr lang="zh-CN" altLang="en-US" sz="2400" dirty="0">
                <a:sym typeface="+mn-ea"/>
              </a:rPr>
              <a:t>是否需要存放低版本的数据库，</a:t>
            </a:r>
            <a:r>
              <a:rPr lang="en-US" altLang="zh-CN" sz="2400" dirty="0">
                <a:sym typeface="+mn-ea"/>
              </a:rPr>
              <a:t>DG</a:t>
            </a:r>
            <a:r>
              <a:rPr lang="zh-CN" altLang="en-US" sz="2400" dirty="0">
                <a:sym typeface="+mn-ea"/>
              </a:rPr>
              <a:t>兼容性参数；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规划的数据库容量，考虑设置合理的</a:t>
            </a:r>
            <a:r>
              <a:rPr lang="en-US" altLang="zh-CN" sz="2400" dirty="0"/>
              <a:t>DG AU_SIZE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显示指定</a:t>
            </a:r>
            <a:r>
              <a:rPr lang="en-US" altLang="zh-CN" sz="2400" dirty="0" err="1"/>
              <a:t>asm_diskstring</a:t>
            </a:r>
            <a:r>
              <a:rPr lang="zh-CN" altLang="en-US" sz="2400" dirty="0"/>
              <a:t>，优化磁盘设备发现时间；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数据库参数调整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07509"/>
          </a:xfrm>
        </p:spPr>
        <p:txBody>
          <a:bodyPr>
            <a:normAutofit fontScale="92500"/>
          </a:bodyPr>
          <a:lstStyle/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zh-CN" altLang="en-US" sz="1900" dirty="0"/>
              <a:t>避免自动内存管理，它就像红绿灯，系统正常的时候，它表现的很良好，系统异常的时候，它会让系统更混乱；</a:t>
            </a:r>
            <a:endParaRPr lang="en-US" altLang="zh-CN" sz="1900" dirty="0"/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zh-CN" altLang="en-US" sz="1900" dirty="0"/>
              <a:t>建议关闭</a:t>
            </a:r>
            <a:r>
              <a:rPr lang="en-US" altLang="zh-CN" sz="1900" dirty="0"/>
              <a:t>DRM</a:t>
            </a:r>
            <a:r>
              <a:rPr lang="zh-CN" altLang="en-US" sz="1900" dirty="0"/>
              <a:t>，虽然它设计的出发点是好的，但生产系统中经常会造成不可控的场面；</a:t>
            </a:r>
            <a:endParaRPr lang="en-US" altLang="zh-CN" sz="1900" dirty="0"/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zh-CN" altLang="en-US" sz="1900" dirty="0"/>
              <a:t>如果没有经过严格的测试，新特性建议关闭比较稳妥；</a:t>
            </a:r>
            <a:endParaRPr lang="en-US" altLang="zh-CN" sz="1900" dirty="0"/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zh-CN" altLang="en-US" sz="1900" dirty="0"/>
              <a:t>优化器有大量的潜在</a:t>
            </a:r>
            <a:r>
              <a:rPr lang="en-US" altLang="zh-CN" sz="1900" dirty="0"/>
              <a:t>bug</a:t>
            </a:r>
            <a:r>
              <a:rPr lang="zh-CN" altLang="en-US" sz="1900" dirty="0"/>
              <a:t>，如果语句执行计划或者结果集有问题，可以考虑调整优化器相关参数；</a:t>
            </a:r>
            <a:endParaRPr lang="en-US" altLang="zh-CN" sz="1900" dirty="0"/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zh-CN" altLang="en-US" sz="1900" dirty="0"/>
              <a:t>从</a:t>
            </a:r>
            <a:r>
              <a:rPr lang="en-US" altLang="zh-CN" sz="1900" dirty="0"/>
              <a:t>MOS</a:t>
            </a:r>
            <a:r>
              <a:rPr lang="zh-CN" altLang="en-US" sz="1900" dirty="0"/>
              <a:t>上看看还有哪些常见的问题：</a:t>
            </a:r>
            <a:endParaRPr lang="en-US" altLang="zh-CN" sz="1900" dirty="0"/>
          </a:p>
          <a:p>
            <a:pPr lvl="1">
              <a:lnSpc>
                <a:spcPct val="100000"/>
              </a:lnSpc>
            </a:pPr>
            <a:r>
              <a:rPr lang="en-US" altLang="zh-CN" sz="1500" dirty="0"/>
              <a:t>11.2.0.4 Patch Set - Availability and Known Issues (</a:t>
            </a:r>
            <a:r>
              <a:rPr lang="zh-CN" altLang="en-US" sz="1500" dirty="0"/>
              <a:t>文档 </a:t>
            </a:r>
            <a:r>
              <a:rPr lang="en-US" altLang="zh-CN" sz="1500" dirty="0"/>
              <a:t>ID 1562139.1)</a:t>
            </a:r>
            <a:endParaRPr lang="en-US" altLang="zh-CN" sz="1500" dirty="0"/>
          </a:p>
          <a:p>
            <a:pPr lvl="1">
              <a:lnSpc>
                <a:spcPct val="100000"/>
              </a:lnSpc>
            </a:pPr>
            <a:r>
              <a:rPr lang="en-US" altLang="zh-CN" sz="1500" dirty="0"/>
              <a:t>12.1.0.1 Base Release - Availability and Known Issues (</a:t>
            </a:r>
            <a:r>
              <a:rPr lang="zh-CN" altLang="en-US" sz="1500" dirty="0"/>
              <a:t>文档 </a:t>
            </a:r>
            <a:r>
              <a:rPr lang="en-US" altLang="zh-CN" sz="1500" dirty="0"/>
              <a:t>ID 1565082.1)</a:t>
            </a:r>
            <a:endParaRPr lang="en-US" altLang="zh-CN" sz="1500" dirty="0"/>
          </a:p>
          <a:p>
            <a:pPr lvl="1">
              <a:lnSpc>
                <a:spcPct val="100000"/>
              </a:lnSpc>
            </a:pPr>
            <a:r>
              <a:rPr lang="en-US" altLang="zh-CN" sz="1500" dirty="0"/>
              <a:t>12.2.0.1 Base Release - Availability and Known Issues (</a:t>
            </a:r>
            <a:r>
              <a:rPr lang="zh-CN" altLang="en-US" sz="1500" dirty="0"/>
              <a:t>文档 </a:t>
            </a:r>
            <a:r>
              <a:rPr lang="en-US" altLang="zh-CN" sz="1500" dirty="0"/>
              <a:t>ID 2239820.1)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数据库调整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4230950" cy="4584053"/>
          </a:xfrm>
        </p:spPr>
        <p:txBody>
          <a:bodyPr>
            <a:normAutofit fontScale="27500" lnSpcReduction="20000"/>
          </a:bodyPr>
          <a:lstStyle/>
          <a:p>
            <a:pPr marL="0" indent="0">
              <a:buNone/>
            </a:pPr>
            <a:r>
              <a:rPr lang="zh-CN" altLang="en-US" b="1" dirty="0"/>
              <a:t>表空间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调整表空间容量</a:t>
            </a:r>
            <a:r>
              <a:rPr lang="en-US" altLang="zh-CN" dirty="0"/>
              <a:t>(SYS/SYSAUX/UNDO/TEMP)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重做日志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调整日志文件大小，调整日志组数量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口令生命周期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dirty="0" err="1"/>
              <a:t>password_life_time</a:t>
            </a:r>
            <a:endParaRPr lang="en-US" altLang="zh-CN" dirty="0" err="1"/>
          </a:p>
          <a:p>
            <a:pPr marL="0" indent="0">
              <a:buNone/>
            </a:pPr>
            <a:endParaRPr lang="en-US" altLang="zh-CN" dirty="0" err="1"/>
          </a:p>
          <a:p>
            <a:pPr marL="0" indent="0">
              <a:buNone/>
            </a:pPr>
            <a:r>
              <a:rPr lang="zh-CN" altLang="en-US" dirty="0" err="1"/>
              <a:t>审计序列缓存</a:t>
            </a:r>
            <a:endParaRPr lang="en-US" altLang="zh-CN" dirty="0" err="1"/>
          </a:p>
          <a:p>
            <a:pPr marL="0" indent="0">
              <a:buNone/>
            </a:pPr>
            <a:r>
              <a:rPr lang="en-US" altLang="zh-CN" dirty="0"/>
              <a:t>AUDSES$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AWR</a:t>
            </a:r>
            <a:r>
              <a:rPr lang="zh-CN" altLang="en-US" b="1" dirty="0"/>
              <a:t>保留周期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建议大于</a:t>
            </a:r>
            <a:r>
              <a:rPr lang="en-US" altLang="zh-CN" dirty="0"/>
              <a:t>31</a:t>
            </a:r>
            <a:r>
              <a:rPr lang="zh-CN" altLang="en-US" dirty="0"/>
              <a:t>天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数据库资源管理及定时任务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dirty="0"/>
              <a:t>DBA_AUTOTASK_CLIENT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DBA_SCHEDULER_WINDOWS</a:t>
            </a:r>
            <a:endParaRPr lang="en-US" altLang="zh-CN" dirty="0"/>
          </a:p>
          <a:p>
            <a:pPr marL="0" lvl="1" indent="0">
              <a:spcBef>
                <a:spcPts val="1000"/>
              </a:spcBef>
              <a:buNone/>
            </a:pPr>
            <a:endParaRPr lang="en-US" altLang="zh-CN" sz="2900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CN" sz="2900" b="1" dirty="0"/>
              <a:t>RMAN</a:t>
            </a:r>
            <a:r>
              <a:rPr lang="zh-CN" altLang="en-US" sz="2900" b="1" dirty="0"/>
              <a:t>备份参数</a:t>
            </a:r>
            <a:endParaRPr lang="zh-CN" altLang="en-US" sz="2900" b="1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CN" sz="2900" dirty="0"/>
              <a:t>CONFIGURE CONTROLFILE AUTOBACKUP ON;</a:t>
            </a:r>
            <a:endParaRPr lang="en-US" altLang="zh-CN" sz="2900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CN" sz="2900" dirty="0"/>
              <a:t>CONFIGURE SNAPSHOT CONTROLFILE NAME TO '+ASMDG'</a:t>
            </a:r>
            <a:r>
              <a:rPr lang="zh-CN" altLang="en-US" sz="2900" dirty="0"/>
              <a:t>；</a:t>
            </a:r>
            <a:endParaRPr lang="zh-CN" altLang="en-US" sz="29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9"/>
          <a:stretch>
            <a:fillRect/>
          </a:stretch>
        </p:blipFill>
        <p:spPr>
          <a:xfrm>
            <a:off x="5762625" y="0"/>
            <a:ext cx="64293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硬件设备</a:t>
            </a:r>
            <a:endParaRPr lang="zh-CN" altLang="en-US" dirty="0"/>
          </a:p>
        </p:txBody>
      </p:sp>
      <p:sp>
        <p:nvSpPr>
          <p:cNvPr id="3" name="流程图: 过程 2"/>
          <p:cNvSpPr/>
          <p:nvPr/>
        </p:nvSpPr>
        <p:spPr>
          <a:xfrm>
            <a:off x="1" y="3200288"/>
            <a:ext cx="1291904" cy="86970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Square721 BT" panose="020B0504020202060204" pitchFamily="34" charset="0"/>
                <a:ea typeface="微软雅黑" panose="020B0503020204020204" pitchFamily="34" charset="-122"/>
              </a:rPr>
              <a:t>01</a:t>
            </a:r>
            <a:endParaRPr lang="zh-CN" altLang="en-US" sz="6000" dirty="0">
              <a:latin typeface="Square721 BT" panose="020B050402020206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客户端兼容性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614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92C71F"/>
                </a:solidFill>
              </a:rPr>
              <a:t>Client / Server Interoperability Support Matrix for Different Oracle Versions (</a:t>
            </a:r>
            <a:r>
              <a:rPr lang="zh-CN" altLang="en-US" sz="2000" b="1" dirty="0">
                <a:solidFill>
                  <a:srgbClr val="92C71F"/>
                </a:solidFill>
              </a:rPr>
              <a:t>文档 </a:t>
            </a:r>
            <a:r>
              <a:rPr lang="en-US" altLang="zh-CN" sz="2000" b="1" dirty="0">
                <a:solidFill>
                  <a:srgbClr val="92C71F"/>
                </a:solidFill>
              </a:rPr>
              <a:t>ID 207303.1)	</a:t>
            </a:r>
            <a:endParaRPr lang="en-US" altLang="zh-CN" sz="2000" b="1" dirty="0">
              <a:solidFill>
                <a:srgbClr val="92C71F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92C71F"/>
                </a:solidFill>
              </a:rPr>
              <a:t>其他相关兼容性，通过</a:t>
            </a:r>
            <a:r>
              <a:rPr lang="en-US" altLang="zh-CN" sz="2000" b="1" dirty="0">
                <a:solidFill>
                  <a:srgbClr val="92C71F"/>
                </a:solidFill>
              </a:rPr>
              <a:t>MOS</a:t>
            </a:r>
            <a:r>
              <a:rPr lang="zh-CN" altLang="en-US" sz="2000" b="1" dirty="0">
                <a:solidFill>
                  <a:srgbClr val="92C71F"/>
                </a:solidFill>
              </a:rPr>
              <a:t>认证页面进行查询</a:t>
            </a:r>
            <a:endParaRPr lang="en-US" altLang="zh-CN" sz="2000" b="1" dirty="0">
              <a:solidFill>
                <a:srgbClr val="92C71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017" y="3261200"/>
            <a:ext cx="10309111" cy="231397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63" y="2340530"/>
            <a:ext cx="6460637" cy="29510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TFA </a:t>
            </a:r>
            <a:r>
              <a:rPr lang="zh-CN" altLang="en-US" dirty="0"/>
              <a:t>收集器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40530"/>
            <a:ext cx="3609513" cy="3767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>
                <a:solidFill>
                  <a:srgbClr val="92C71F"/>
                </a:solidFill>
              </a:rPr>
              <a:t>TFA </a:t>
            </a:r>
            <a:r>
              <a:rPr lang="zh-CN" altLang="en-US" sz="2400" b="1" dirty="0">
                <a:solidFill>
                  <a:srgbClr val="92C71F"/>
                </a:solidFill>
              </a:rPr>
              <a:t>收集器 </a:t>
            </a:r>
            <a:r>
              <a:rPr lang="en-US" altLang="zh-CN" sz="2400" b="1" dirty="0">
                <a:solidFill>
                  <a:srgbClr val="92C71F"/>
                </a:solidFill>
              </a:rPr>
              <a:t>- </a:t>
            </a:r>
            <a:r>
              <a:rPr lang="zh-CN" altLang="en-US" sz="2400" b="1" dirty="0">
                <a:solidFill>
                  <a:srgbClr val="92C71F"/>
                </a:solidFill>
              </a:rPr>
              <a:t>加强版诊断日志收集工具 </a:t>
            </a:r>
            <a:r>
              <a:rPr lang="en-US" altLang="zh-CN" sz="2400" b="1" dirty="0">
                <a:solidFill>
                  <a:srgbClr val="92C71F"/>
                </a:solidFill>
              </a:rPr>
              <a:t>(</a:t>
            </a:r>
            <a:r>
              <a:rPr lang="zh-CN" altLang="en-US" sz="2400" b="1" dirty="0">
                <a:solidFill>
                  <a:srgbClr val="92C71F"/>
                </a:solidFill>
              </a:rPr>
              <a:t>文档 </a:t>
            </a:r>
            <a:r>
              <a:rPr lang="en-US" altLang="zh-CN" sz="2400" b="1" dirty="0">
                <a:solidFill>
                  <a:srgbClr val="92C71F"/>
                </a:solidFill>
              </a:rPr>
              <a:t>ID 2179484.1)</a:t>
            </a:r>
            <a:endParaRPr lang="en-US" altLang="zh-CN" sz="2400" b="1" dirty="0">
              <a:solidFill>
                <a:srgbClr val="92C71F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/>
              <a:t>为所有诊断需要提供单一接口</a:t>
            </a:r>
            <a:endParaRPr lang="en-US" altLang="zh-CN" sz="14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/>
              <a:t>收集整个集群的日志并放在一个地方</a:t>
            </a:r>
            <a:endParaRPr lang="en-US" altLang="zh-CN" sz="14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/>
              <a:t>收集问题发生时段的所有诊断日志</a:t>
            </a:r>
            <a:endParaRPr lang="en-US" altLang="zh-CN" sz="14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/>
              <a:t>通过快速诊断问题来节省资源</a:t>
            </a:r>
            <a:endParaRPr lang="en-US" altLang="zh-CN" sz="14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/>
              <a:t>所有需要的数据库支持工具一站式提供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高可用测试</a:t>
            </a:r>
            <a:endParaRPr lang="zh-CN" altLang="en-US" dirty="0"/>
          </a:p>
        </p:txBody>
      </p:sp>
      <p:sp>
        <p:nvSpPr>
          <p:cNvPr id="3" name="流程图: 过程 2"/>
          <p:cNvSpPr/>
          <p:nvPr/>
        </p:nvSpPr>
        <p:spPr>
          <a:xfrm>
            <a:off x="1" y="3200288"/>
            <a:ext cx="1291904" cy="86970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Square721 BT" panose="020B0504020202060204" pitchFamily="34" charset="0"/>
                <a:ea typeface="微软雅黑" panose="020B0503020204020204" pitchFamily="34" charset="-122"/>
              </a:rPr>
              <a:t>04</a:t>
            </a:r>
            <a:endParaRPr lang="zh-CN" altLang="en-US" sz="6000" dirty="0">
              <a:latin typeface="Square721 BT" panose="020B050402020206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高可用测试原则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445318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/>
              <a:t>高可用测试一定要伴随压力测试，无负载情况下，系统表现基本都是稳定的，有负载的情况下，系统表现是五花八门的；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/>
              <a:t>使用</a:t>
            </a:r>
            <a:r>
              <a:rPr lang="en-US" altLang="zh-CN" sz="1800" dirty="0" err="1"/>
              <a:t>Swingbench</a:t>
            </a:r>
            <a:r>
              <a:rPr lang="zh-CN" altLang="en-US" sz="1800" dirty="0"/>
              <a:t>可以很好的辅助我们进行简单压力测试；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/>
              <a:t>高可用测试不仅要观察系统能否恢复正常，还要想办法降低故障给系统带来的抖动；</a:t>
            </a:r>
            <a:endParaRPr lang="en-US" altLang="zh-CN" sz="18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/>
              <a:t>多网卡绑定</a:t>
            </a:r>
            <a:r>
              <a:rPr lang="en-US" altLang="zh-CN" sz="1400" dirty="0"/>
              <a:t>(</a:t>
            </a:r>
            <a:r>
              <a:rPr lang="zh-CN" altLang="en-US" sz="1400" dirty="0"/>
              <a:t>主</a:t>
            </a:r>
            <a:r>
              <a:rPr lang="en-US" altLang="zh-CN" sz="1400" dirty="0"/>
              <a:t>/</a:t>
            </a:r>
            <a:r>
              <a:rPr lang="zh-CN" altLang="en-US" sz="1400" dirty="0"/>
              <a:t>备模式</a:t>
            </a:r>
            <a:r>
              <a:rPr lang="en-US" altLang="zh-CN" sz="1400" dirty="0"/>
              <a:t>)</a:t>
            </a:r>
            <a:endParaRPr lang="en-US" altLang="zh-CN" sz="14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/>
              <a:t>存储多路径绑定</a:t>
            </a:r>
            <a:endParaRPr lang="en-US" altLang="zh-CN" sz="14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/>
              <a:t>应用使用</a:t>
            </a:r>
            <a:r>
              <a:rPr lang="en-US" altLang="zh-CN" sz="1400" dirty="0"/>
              <a:t>VIP</a:t>
            </a:r>
            <a:r>
              <a:rPr lang="zh-CN" altLang="en-US" sz="1400" dirty="0"/>
              <a:t>连接数据库</a:t>
            </a:r>
            <a:endParaRPr lang="en-US" altLang="zh-CN" sz="14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/>
              <a:t>使用</a:t>
            </a:r>
            <a:r>
              <a:rPr lang="en-US" altLang="zh-CN" sz="1400" dirty="0"/>
              <a:t>service</a:t>
            </a:r>
            <a:r>
              <a:rPr lang="zh-CN" altLang="en-US" sz="1400" dirty="0"/>
              <a:t>控制应用的连接属性</a:t>
            </a:r>
            <a:endParaRPr lang="en-US" altLang="zh-CN" sz="1400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硬件高可用测试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838200" y="1382165"/>
          <a:ext cx="8367944" cy="49698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93031"/>
                <a:gridCol w="6074913"/>
              </a:tblGrid>
              <a:tr h="414157">
                <a:tc rowSpan="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主机故障模拟测试</a:t>
                      </a:r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有计划停止单机模拟测试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4141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无计划停止单机模拟测试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141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所有机器停机模拟测试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1415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网络故障模拟测试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公网单网络故障模拟测试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141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公网多网络故障模拟测试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141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私网单网络故障模拟测试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141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私网多网络故障模拟测试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141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私网交换机故障模拟测试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1415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存储故障模拟测试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单个存储链路故障模拟测试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141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ASM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单个磁盘丢失及恢复测试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141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丢失</a:t>
                      </a:r>
                      <a:r>
                        <a:rPr lang="en-US" altLang="zh-CN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OCR/Voting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故障模拟测试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141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丢失单个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OCR/Voting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故障模拟测试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集群高可用测试</a:t>
            </a:r>
            <a:r>
              <a:rPr lang="en-US" altLang="zh-CN" dirty="0"/>
              <a:t>/</a:t>
            </a:r>
            <a:r>
              <a:rPr lang="zh-CN" altLang="en-US" dirty="0"/>
              <a:t>数据库高可用测试</a:t>
            </a:r>
            <a:endParaRPr lang="zh-CN" altLang="en-US" dirty="0"/>
          </a:p>
        </p:txBody>
      </p:sp>
      <p:graphicFrame>
        <p:nvGraphicFramePr>
          <p:cNvPr id="8" name="内容占位符 3"/>
          <p:cNvGraphicFramePr>
            <a:graphicFrameLocks noGrp="1"/>
          </p:cNvGraphicFramePr>
          <p:nvPr>
            <p:ph idx="1"/>
          </p:nvPr>
        </p:nvGraphicFramePr>
        <p:xfrm>
          <a:off x="936440" y="1371918"/>
          <a:ext cx="8580422" cy="3313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1695"/>
                <a:gridCol w="4788727"/>
              </a:tblGrid>
              <a:tr h="41402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CRS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进程故障模拟测试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ohasd</a:t>
                      </a: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进程</a:t>
                      </a:r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crash</a:t>
                      </a: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模拟测试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141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CRSD</a:t>
                      </a: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进程</a:t>
                      </a:r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crash</a:t>
                      </a: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模拟测试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141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EVMD</a:t>
                      </a: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进程</a:t>
                      </a:r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crash</a:t>
                      </a: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模拟测试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14157">
                <a:tc v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OCSSD</a:t>
                      </a: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进程</a:t>
                      </a:r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crash</a:t>
                      </a: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模拟测试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141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oraagent</a:t>
                      </a: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进程</a:t>
                      </a:r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crash</a:t>
                      </a: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模拟测试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141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orarootagent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进程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crash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模拟测试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141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cssdagent</a:t>
                      </a: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进程</a:t>
                      </a:r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crash</a:t>
                      </a: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模拟测试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141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cssdmonitor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进程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crash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模拟测试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内容占位符 3"/>
          <p:cNvGraphicFramePr>
            <a:graphicFrameLocks noGrp="1"/>
          </p:cNvGraphicFramePr>
          <p:nvPr/>
        </p:nvGraphicFramePr>
        <p:xfrm>
          <a:off x="947871" y="4957763"/>
          <a:ext cx="8568992" cy="1656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6388"/>
                <a:gridCol w="4792604"/>
              </a:tblGrid>
              <a:tr h="414020"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LISTENER</a:t>
                      </a:r>
                      <a:r>
                        <a:rPr lang="zh-CN" alt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故障模拟测试</a:t>
                      </a:r>
                      <a:endParaRPr lang="zh-CN" altLang="en-U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LISTNER</a:t>
                      </a: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故障模拟测试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14157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SCAN LISTNER</a:t>
                      </a: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故障模拟测试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1415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数据库实例故障模拟测试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无计划实例故障模拟测试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14157">
                <a:tc v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有计划实例故障模拟测试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性能测试</a:t>
            </a:r>
            <a:endParaRPr lang="zh-CN" altLang="en-US" dirty="0"/>
          </a:p>
        </p:txBody>
      </p:sp>
      <p:sp>
        <p:nvSpPr>
          <p:cNvPr id="3" name="流程图: 过程 2"/>
          <p:cNvSpPr/>
          <p:nvPr/>
        </p:nvSpPr>
        <p:spPr>
          <a:xfrm>
            <a:off x="1" y="3200288"/>
            <a:ext cx="1291904" cy="86970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Square721 BT" panose="020B0504020202060204" pitchFamily="34" charset="0"/>
                <a:ea typeface="微软雅黑" panose="020B0503020204020204" pitchFamily="34" charset="-122"/>
              </a:rPr>
              <a:t>05</a:t>
            </a:r>
            <a:endParaRPr lang="zh-CN" altLang="en-US" sz="6000" dirty="0">
              <a:latin typeface="Square721 BT" panose="020B050402020206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zh-CN" altLang="en-US" dirty="0"/>
              <a:t>存储</a:t>
            </a:r>
            <a:r>
              <a:rPr lang="en-US" altLang="zh-CN" dirty="0"/>
              <a:t>IO</a:t>
            </a:r>
            <a:r>
              <a:rPr lang="zh-CN" altLang="en-US" dirty="0"/>
              <a:t>性能测试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1" r="26349" b="-1"/>
          <a:stretch>
            <a:fillRect/>
          </a:stretch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100" b="1"/>
              <a:t>物理磁盘</a:t>
            </a:r>
            <a:r>
              <a:rPr lang="en-US" altLang="zh-CN" sz="1100" b="1"/>
              <a:t>IO</a:t>
            </a:r>
            <a:r>
              <a:rPr lang="zh-CN" altLang="en-US" sz="1100" b="1"/>
              <a:t>性能测试工具</a:t>
            </a:r>
            <a:endParaRPr lang="en-US" altLang="zh-CN" sz="1100" b="1"/>
          </a:p>
          <a:p>
            <a:r>
              <a:rPr lang="en-US" altLang="zh-CN" sz="1100"/>
              <a:t>FIO</a:t>
            </a:r>
            <a:endParaRPr lang="en-US" altLang="zh-CN" sz="1100"/>
          </a:p>
          <a:p>
            <a:r>
              <a:rPr lang="en-US" altLang="zh-CN" sz="1100"/>
              <a:t>Vdbench</a:t>
            </a:r>
            <a:endParaRPr lang="en-US" altLang="zh-CN" sz="1100"/>
          </a:p>
          <a:p>
            <a:r>
              <a:rPr lang="en-US" altLang="zh-CN" sz="1100"/>
              <a:t>ORION</a:t>
            </a:r>
            <a:endParaRPr lang="en-US" altLang="zh-CN" sz="1100"/>
          </a:p>
          <a:p>
            <a:r>
              <a:rPr lang="en-US" altLang="zh-CN" sz="1100"/>
              <a:t>DD</a:t>
            </a:r>
            <a:endParaRPr lang="en-US" altLang="zh-CN" sz="1100"/>
          </a:p>
          <a:p>
            <a:pPr marL="0" lvl="1" indent="0">
              <a:spcBef>
                <a:spcPts val="1000"/>
              </a:spcBef>
              <a:buNone/>
            </a:pPr>
            <a:r>
              <a:rPr lang="zh-CN" altLang="en-US" sz="1100" b="1"/>
              <a:t>数据库</a:t>
            </a:r>
            <a:r>
              <a:rPr lang="en-US" altLang="zh-CN" sz="1100" b="1"/>
              <a:t>IO</a:t>
            </a:r>
            <a:r>
              <a:rPr lang="zh-CN" altLang="en-US" sz="1100" b="1"/>
              <a:t>性能测试工具</a:t>
            </a:r>
            <a:endParaRPr lang="en-US" altLang="zh-CN" sz="1100" b="1"/>
          </a:p>
          <a:p>
            <a:pPr marL="228600" lvl="1">
              <a:spcBef>
                <a:spcPts val="1000"/>
              </a:spcBef>
            </a:pPr>
            <a:r>
              <a:rPr lang="en-US" altLang="zh-CN" sz="1100"/>
              <a:t>DBMS_RESOURCE_MANAGER.CALIBRATE_IO</a:t>
            </a:r>
            <a:endParaRPr lang="en-US" altLang="zh-CN" sz="1100"/>
          </a:p>
          <a:p>
            <a:pPr marL="228600" lvl="1">
              <a:spcBef>
                <a:spcPts val="1000"/>
              </a:spcBef>
            </a:pPr>
            <a:r>
              <a:rPr lang="en-US" altLang="zh-CN" sz="1100"/>
              <a:t>Swingbench</a:t>
            </a:r>
            <a:endParaRPr lang="en-US" altLang="zh-CN" sz="1100"/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CN" sz="1100" b="1"/>
              <a:t>IO</a:t>
            </a:r>
            <a:r>
              <a:rPr lang="zh-CN" altLang="en-US" sz="1100" b="1"/>
              <a:t>性能监控指标</a:t>
            </a:r>
            <a:endParaRPr lang="en-US" altLang="zh-CN" sz="1100" b="1"/>
          </a:p>
          <a:p>
            <a:pPr marL="228600" lvl="1">
              <a:spcBef>
                <a:spcPts val="1000"/>
              </a:spcBef>
            </a:pPr>
            <a:r>
              <a:rPr lang="zh-CN" altLang="en-US" sz="1100"/>
              <a:t>数据库</a:t>
            </a:r>
            <a:r>
              <a:rPr lang="en-US" altLang="zh-CN" sz="1100"/>
              <a:t>IO</a:t>
            </a:r>
            <a:r>
              <a:rPr lang="zh-CN" altLang="en-US" sz="1100"/>
              <a:t>相关等待</a:t>
            </a:r>
            <a:endParaRPr lang="en-US" altLang="zh-CN" sz="1100"/>
          </a:p>
          <a:p>
            <a:pPr marL="228600" lvl="1">
              <a:spcBef>
                <a:spcPts val="1000"/>
              </a:spcBef>
            </a:pPr>
            <a:r>
              <a:rPr lang="zh-CN" altLang="en-US" sz="1100"/>
              <a:t>磁盘性能 </a:t>
            </a:r>
            <a:r>
              <a:rPr lang="en-US" altLang="zh-CN" sz="1100"/>
              <a:t>(iops/mbps/</a:t>
            </a:r>
            <a:r>
              <a:rPr lang="zh-CN" altLang="en-US" sz="1100"/>
              <a:t>平均响应时间</a:t>
            </a:r>
            <a:r>
              <a:rPr lang="en-US" altLang="zh-CN" sz="1100"/>
              <a:t>/</a:t>
            </a:r>
            <a:r>
              <a:rPr lang="zh-CN" altLang="en-US" sz="1100"/>
              <a:t>队列</a:t>
            </a:r>
            <a:r>
              <a:rPr lang="en-US" altLang="zh-CN" sz="1100"/>
              <a:t>)</a:t>
            </a:r>
            <a:endParaRPr lang="en-US" altLang="zh-CN" sz="1100"/>
          </a:p>
          <a:p>
            <a:pPr marL="228600" lvl="1">
              <a:spcBef>
                <a:spcPts val="1000"/>
              </a:spcBef>
            </a:pPr>
            <a:r>
              <a:rPr lang="zh-CN" altLang="en-US" sz="1100"/>
              <a:t>多路径负载</a:t>
            </a:r>
            <a:endParaRPr lang="en-US" altLang="zh-CN" sz="1100"/>
          </a:p>
          <a:p>
            <a:pPr marL="228600" lvl="1">
              <a:spcBef>
                <a:spcPts val="1000"/>
              </a:spcBef>
            </a:pPr>
            <a:r>
              <a:rPr lang="en-US" altLang="zh-CN" sz="1100"/>
              <a:t>HBA</a:t>
            </a:r>
            <a:r>
              <a:rPr lang="zh-CN" altLang="en-US" sz="1100"/>
              <a:t>卡性能</a:t>
            </a:r>
            <a:endParaRPr lang="zh-CN" altLang="en-US"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</a:t>
            </a:r>
            <a:r>
              <a:rPr lang="en-US" altLang="zh-CN" dirty="0"/>
              <a:t>IO</a:t>
            </a:r>
            <a:r>
              <a:rPr lang="zh-CN" altLang="en-US" dirty="0"/>
              <a:t>性能测试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7788"/>
            <a:ext cx="10515600" cy="4388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400" b="1" dirty="0"/>
              <a:t>--</a:t>
            </a:r>
            <a:r>
              <a:rPr lang="zh-CN" altLang="en-US" sz="1400" b="1" dirty="0"/>
              <a:t>测试随机写</a:t>
            </a:r>
            <a:r>
              <a:rPr lang="en-US" altLang="zh-CN" sz="1400" b="1" dirty="0"/>
              <a:t>IOPS</a:t>
            </a:r>
            <a:r>
              <a:rPr lang="zh-CN" altLang="en-US" sz="1400" b="1" dirty="0"/>
              <a:t>，运行以下命令：</a:t>
            </a:r>
            <a:endParaRPr lang="en-US" altLang="zh-CN" sz="1400" b="1" dirty="0"/>
          </a:p>
          <a:p>
            <a:pPr marL="0" indent="0">
              <a:buNone/>
            </a:pPr>
            <a:r>
              <a:rPr lang="en-US" altLang="zh-CN" sz="1200" dirty="0" err="1"/>
              <a:t>fio</a:t>
            </a:r>
            <a:r>
              <a:rPr lang="en-US" altLang="zh-CN" sz="1200" dirty="0"/>
              <a:t> --name=/dev/</a:t>
            </a:r>
            <a:r>
              <a:rPr lang="en-US" altLang="zh-CN" sz="1200" dirty="0" err="1"/>
              <a:t>sdb</a:t>
            </a:r>
            <a:r>
              <a:rPr lang="en-US" altLang="zh-CN" sz="1200" dirty="0"/>
              <a:t> --</a:t>
            </a:r>
            <a:r>
              <a:rPr lang="en-US" altLang="zh-CN" sz="1200" dirty="0" err="1"/>
              <a:t>ioengine</a:t>
            </a:r>
            <a:r>
              <a:rPr lang="en-US" altLang="zh-CN" sz="1200" dirty="0"/>
              <a:t>=</a:t>
            </a:r>
            <a:r>
              <a:rPr lang="en-US" altLang="zh-CN" sz="1200" dirty="0" err="1"/>
              <a:t>libaio</a:t>
            </a:r>
            <a:r>
              <a:rPr lang="en-US" altLang="zh-CN" sz="1200" dirty="0"/>
              <a:t> --</a:t>
            </a:r>
            <a:r>
              <a:rPr lang="en-US" altLang="zh-CN" sz="1200" dirty="0" err="1"/>
              <a:t>iodepth</a:t>
            </a:r>
            <a:r>
              <a:rPr lang="en-US" altLang="zh-CN" sz="1200" dirty="0"/>
              <a:t>=64 --</a:t>
            </a:r>
            <a:r>
              <a:rPr lang="en-US" altLang="zh-CN" sz="1200" dirty="0" err="1"/>
              <a:t>rw</a:t>
            </a:r>
            <a:r>
              <a:rPr lang="en-US" altLang="zh-CN" sz="1200" dirty="0"/>
              <a:t>=</a:t>
            </a:r>
            <a:r>
              <a:rPr lang="en-US" altLang="zh-CN" sz="1200" dirty="0" err="1"/>
              <a:t>randwrite</a:t>
            </a:r>
            <a:r>
              <a:rPr lang="en-US" altLang="zh-CN" sz="1200" dirty="0"/>
              <a:t> --</a:t>
            </a:r>
            <a:r>
              <a:rPr lang="en-US" altLang="zh-CN" sz="1200" dirty="0" err="1"/>
              <a:t>bs</a:t>
            </a:r>
            <a:r>
              <a:rPr lang="en-US" altLang="zh-CN" sz="1200" dirty="0"/>
              <a:t>=8K --direct=1 --size=10240m --</a:t>
            </a:r>
            <a:r>
              <a:rPr lang="en-US" altLang="zh-CN" sz="1200" dirty="0" err="1"/>
              <a:t>numjobs</a:t>
            </a:r>
            <a:r>
              <a:rPr lang="en-US" altLang="zh-CN" sz="1200" dirty="0"/>
              <a:t>=64 --runtime=60 --</a:t>
            </a:r>
            <a:r>
              <a:rPr lang="en-US" altLang="zh-CN" sz="1200" dirty="0" err="1"/>
              <a:t>group_reporting</a:t>
            </a:r>
            <a:endParaRPr lang="en-US" altLang="zh-CN" sz="1200" dirty="0"/>
          </a:p>
          <a:p>
            <a:endParaRPr lang="en-US" altLang="zh-CN" sz="1200" dirty="0"/>
          </a:p>
          <a:p>
            <a:pPr marL="0" indent="0">
              <a:buNone/>
            </a:pPr>
            <a:r>
              <a:rPr lang="en-US" altLang="zh-CN" sz="1400" b="1" dirty="0"/>
              <a:t>--</a:t>
            </a:r>
            <a:r>
              <a:rPr lang="zh-CN" altLang="en-US" sz="1400" b="1" dirty="0"/>
              <a:t>测试随机读</a:t>
            </a:r>
            <a:r>
              <a:rPr lang="en-US" altLang="zh-CN" sz="1400" b="1" dirty="0"/>
              <a:t>IOPS</a:t>
            </a:r>
            <a:r>
              <a:rPr lang="zh-CN" altLang="en-US" sz="1400" b="1" dirty="0"/>
              <a:t>，运行以下命令：</a:t>
            </a:r>
            <a:endParaRPr lang="en-US" altLang="zh-CN" sz="1400" b="1" dirty="0"/>
          </a:p>
          <a:p>
            <a:pPr marL="0" indent="0">
              <a:buNone/>
            </a:pPr>
            <a:r>
              <a:rPr lang="en-US" altLang="zh-CN" sz="1200" dirty="0" err="1"/>
              <a:t>fio</a:t>
            </a:r>
            <a:r>
              <a:rPr lang="en-US" altLang="zh-CN" sz="1200" dirty="0"/>
              <a:t> --filename=/dev/</a:t>
            </a:r>
            <a:r>
              <a:rPr lang="en-US" altLang="zh-CN" sz="1200" dirty="0" err="1"/>
              <a:t>sdb</a:t>
            </a:r>
            <a:r>
              <a:rPr lang="en-US" altLang="zh-CN" sz="1200" dirty="0"/>
              <a:t> --</a:t>
            </a:r>
            <a:r>
              <a:rPr lang="en-US" altLang="zh-CN" sz="1200" dirty="0" err="1"/>
              <a:t>ioengine</a:t>
            </a:r>
            <a:r>
              <a:rPr lang="en-US" altLang="zh-CN" sz="1200" dirty="0"/>
              <a:t>=</a:t>
            </a:r>
            <a:r>
              <a:rPr lang="en-US" altLang="zh-CN" sz="1200" dirty="0" err="1"/>
              <a:t>libaio</a:t>
            </a:r>
            <a:r>
              <a:rPr lang="en-US" altLang="zh-CN" sz="1200" dirty="0"/>
              <a:t> --</a:t>
            </a:r>
            <a:r>
              <a:rPr lang="en-US" altLang="zh-CN" sz="1200" dirty="0" err="1"/>
              <a:t>iodepth</a:t>
            </a:r>
            <a:r>
              <a:rPr lang="en-US" altLang="zh-CN" sz="1200" dirty="0"/>
              <a:t>=64 --</a:t>
            </a:r>
            <a:r>
              <a:rPr lang="en-US" altLang="zh-CN" sz="1200" dirty="0" err="1"/>
              <a:t>rw</a:t>
            </a:r>
            <a:r>
              <a:rPr lang="en-US" altLang="zh-CN" sz="1200" dirty="0"/>
              <a:t>=</a:t>
            </a:r>
            <a:r>
              <a:rPr lang="en-US" altLang="zh-CN" sz="1200" dirty="0" err="1"/>
              <a:t>randread</a:t>
            </a:r>
            <a:r>
              <a:rPr lang="en-US" altLang="zh-CN" sz="1200" dirty="0"/>
              <a:t> --</a:t>
            </a:r>
            <a:r>
              <a:rPr lang="en-US" altLang="zh-CN" sz="1200" dirty="0" err="1"/>
              <a:t>bs</a:t>
            </a:r>
            <a:r>
              <a:rPr lang="en-US" altLang="zh-CN" sz="1200" dirty="0"/>
              <a:t>=8K --direct=1 --size=10240m --</a:t>
            </a:r>
            <a:r>
              <a:rPr lang="en-US" altLang="zh-CN" sz="1200" dirty="0" err="1"/>
              <a:t>numjobs</a:t>
            </a:r>
            <a:r>
              <a:rPr lang="en-US" altLang="zh-CN" sz="1200" dirty="0"/>
              <a:t>=64 --runtime=60 --</a:t>
            </a:r>
            <a:r>
              <a:rPr lang="en-US" altLang="zh-CN" sz="1200" dirty="0" err="1"/>
              <a:t>group_reporting</a:t>
            </a:r>
            <a:endParaRPr lang="en-US" altLang="zh-CN" sz="1200" dirty="0"/>
          </a:p>
          <a:p>
            <a:endParaRPr lang="en-US" altLang="zh-CN" sz="1200" dirty="0"/>
          </a:p>
          <a:p>
            <a:pPr marL="0" indent="0">
              <a:buNone/>
            </a:pPr>
            <a:r>
              <a:rPr lang="en-US" altLang="zh-CN" sz="1400" b="1" dirty="0"/>
              <a:t>--</a:t>
            </a:r>
            <a:r>
              <a:rPr lang="zh-CN" altLang="en-US" sz="1400" b="1" dirty="0"/>
              <a:t>测试顺序写吞吐量，运行以下命令：</a:t>
            </a:r>
            <a:endParaRPr lang="en-US" altLang="zh-CN" sz="1400" b="1" dirty="0"/>
          </a:p>
          <a:p>
            <a:pPr marL="0" indent="0">
              <a:buNone/>
            </a:pPr>
            <a:r>
              <a:rPr lang="en-US" altLang="zh-CN" sz="1200" dirty="0" err="1"/>
              <a:t>fio</a:t>
            </a:r>
            <a:r>
              <a:rPr lang="en-US" altLang="zh-CN" sz="1200" dirty="0"/>
              <a:t> --name=/dev/</a:t>
            </a:r>
            <a:r>
              <a:rPr lang="en-US" altLang="zh-CN" sz="1200" dirty="0" err="1"/>
              <a:t>sdb</a:t>
            </a:r>
            <a:r>
              <a:rPr lang="en-US" altLang="zh-CN" sz="1200" dirty="0"/>
              <a:t> --</a:t>
            </a:r>
            <a:r>
              <a:rPr lang="en-US" altLang="zh-CN" sz="1200" dirty="0" err="1"/>
              <a:t>ioengine</a:t>
            </a:r>
            <a:r>
              <a:rPr lang="en-US" altLang="zh-CN" sz="1200" dirty="0"/>
              <a:t>=</a:t>
            </a:r>
            <a:r>
              <a:rPr lang="en-US" altLang="zh-CN" sz="1200" dirty="0" err="1"/>
              <a:t>libaio</a:t>
            </a:r>
            <a:r>
              <a:rPr lang="en-US" altLang="zh-CN" sz="1200" dirty="0"/>
              <a:t> --</a:t>
            </a:r>
            <a:r>
              <a:rPr lang="en-US" altLang="zh-CN" sz="1200" dirty="0" err="1"/>
              <a:t>iodepth</a:t>
            </a:r>
            <a:r>
              <a:rPr lang="en-US" altLang="zh-CN" sz="1200" dirty="0"/>
              <a:t>=64 --</a:t>
            </a:r>
            <a:r>
              <a:rPr lang="en-US" altLang="zh-CN" sz="1200" dirty="0" err="1"/>
              <a:t>rw</a:t>
            </a:r>
            <a:r>
              <a:rPr lang="en-US" altLang="zh-CN" sz="1200" dirty="0"/>
              <a:t>=write --</a:t>
            </a:r>
            <a:r>
              <a:rPr lang="en-US" altLang="zh-CN" sz="1200" dirty="0" err="1"/>
              <a:t>bs</a:t>
            </a:r>
            <a:r>
              <a:rPr lang="en-US" altLang="zh-CN" sz="1200" dirty="0"/>
              <a:t>=1M --direct=1 --size=10240m --</a:t>
            </a:r>
            <a:r>
              <a:rPr lang="en-US" altLang="zh-CN" sz="1200" dirty="0" err="1"/>
              <a:t>numjobs</a:t>
            </a:r>
            <a:r>
              <a:rPr lang="en-US" altLang="zh-CN" sz="1200" dirty="0"/>
              <a:t>=64 --runtime=60 --</a:t>
            </a:r>
            <a:r>
              <a:rPr lang="en-US" altLang="zh-CN" sz="1200" dirty="0" err="1"/>
              <a:t>group_reporting</a:t>
            </a:r>
            <a:endParaRPr lang="en-US" altLang="zh-CN" sz="1200" dirty="0"/>
          </a:p>
          <a:p>
            <a:endParaRPr lang="en-US" altLang="zh-CN" sz="1200" dirty="0"/>
          </a:p>
          <a:p>
            <a:pPr marL="0" indent="0">
              <a:buNone/>
            </a:pPr>
            <a:r>
              <a:rPr lang="en-US" altLang="zh-CN" sz="1400" b="1" dirty="0"/>
              <a:t>--</a:t>
            </a:r>
            <a:r>
              <a:rPr lang="zh-CN" altLang="en-US" sz="1400" b="1" dirty="0"/>
              <a:t>测试顺序读吞吐量，运行以下命令：</a:t>
            </a:r>
            <a:endParaRPr lang="en-US" altLang="zh-CN" sz="1400" b="1" dirty="0"/>
          </a:p>
          <a:p>
            <a:pPr marL="0" indent="0">
              <a:buNone/>
            </a:pPr>
            <a:r>
              <a:rPr lang="en-US" altLang="zh-CN" sz="1200" dirty="0" err="1"/>
              <a:t>fio</a:t>
            </a:r>
            <a:r>
              <a:rPr lang="en-US" altLang="zh-CN" sz="1200" dirty="0"/>
              <a:t> --name=/dev/</a:t>
            </a:r>
            <a:r>
              <a:rPr lang="en-US" altLang="zh-CN" sz="1200" dirty="0" err="1"/>
              <a:t>sdb</a:t>
            </a:r>
            <a:r>
              <a:rPr lang="en-US" altLang="zh-CN" sz="1200" dirty="0"/>
              <a:t> --</a:t>
            </a:r>
            <a:r>
              <a:rPr lang="en-US" altLang="zh-CN" sz="1200" dirty="0" err="1"/>
              <a:t>ioengine</a:t>
            </a:r>
            <a:r>
              <a:rPr lang="en-US" altLang="zh-CN" sz="1200" dirty="0"/>
              <a:t>=</a:t>
            </a:r>
            <a:r>
              <a:rPr lang="en-US" altLang="zh-CN" sz="1200" dirty="0" err="1"/>
              <a:t>libaio</a:t>
            </a:r>
            <a:r>
              <a:rPr lang="en-US" altLang="zh-CN" sz="1200" dirty="0"/>
              <a:t> --</a:t>
            </a:r>
            <a:r>
              <a:rPr lang="en-US" altLang="zh-CN" sz="1200" dirty="0" err="1"/>
              <a:t>iodepth</a:t>
            </a:r>
            <a:r>
              <a:rPr lang="en-US" altLang="zh-CN" sz="1200" dirty="0"/>
              <a:t>=64 --</a:t>
            </a:r>
            <a:r>
              <a:rPr lang="en-US" altLang="zh-CN" sz="1200" dirty="0" err="1"/>
              <a:t>rw</a:t>
            </a:r>
            <a:r>
              <a:rPr lang="en-US" altLang="zh-CN" sz="1200" dirty="0"/>
              <a:t>=read --</a:t>
            </a:r>
            <a:r>
              <a:rPr lang="en-US" altLang="zh-CN" sz="1200" dirty="0" err="1"/>
              <a:t>bs</a:t>
            </a:r>
            <a:r>
              <a:rPr lang="en-US" altLang="zh-CN" sz="1200" dirty="0"/>
              <a:t>=1M --direct=1 --size=10240m --</a:t>
            </a:r>
            <a:r>
              <a:rPr lang="en-US" altLang="zh-CN" sz="1200" dirty="0" err="1"/>
              <a:t>numjobs</a:t>
            </a:r>
            <a:r>
              <a:rPr lang="en-US" altLang="zh-CN" sz="1200" dirty="0"/>
              <a:t>=64 --runtime=60 --</a:t>
            </a:r>
            <a:r>
              <a:rPr lang="en-US" altLang="zh-CN" sz="1200" dirty="0" err="1"/>
              <a:t>group_reporting</a:t>
            </a:r>
            <a:endParaRPr lang="en-US" altLang="zh-CN" sz="1200" dirty="0"/>
          </a:p>
          <a:p>
            <a:endParaRPr lang="en-US" altLang="zh-CN" sz="1200" dirty="0"/>
          </a:p>
          <a:p>
            <a:pPr marL="0" indent="0">
              <a:buNone/>
            </a:pPr>
            <a:r>
              <a:rPr lang="zh-CN" altLang="en-US" sz="1400" b="1" dirty="0"/>
              <a:t>监控磁盘设备</a:t>
            </a:r>
            <a:r>
              <a:rPr lang="en-US" altLang="zh-CN" sz="1400" b="1" dirty="0"/>
              <a:t>IO</a:t>
            </a:r>
            <a:r>
              <a:rPr lang="zh-CN" altLang="en-US" sz="1400" b="1" dirty="0"/>
              <a:t>情况</a:t>
            </a:r>
            <a:endParaRPr lang="da-DK" altLang="zh-CN" sz="1400" b="1" dirty="0"/>
          </a:p>
          <a:p>
            <a:pPr marL="0" indent="0">
              <a:buNone/>
            </a:pPr>
            <a:r>
              <a:rPr lang="da-DK" altLang="zh-CN" sz="1200" dirty="0"/>
              <a:t># iostat -dx sdt sdu sdan sdao dm-6 2 10000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zh-CN" altLang="en-US" dirty="0"/>
              <a:t>网络性能测试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8" r="24842" b="-1"/>
          <a:stretch>
            <a:fillRect/>
          </a:stretch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500" b="1"/>
              <a:t>网络性能测试工具</a:t>
            </a:r>
            <a:endParaRPr lang="en-US" altLang="zh-CN" sz="1500" b="1"/>
          </a:p>
          <a:p>
            <a:pPr marL="3429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en-US" altLang="zh-CN" sz="1500"/>
              <a:t>netperf</a:t>
            </a:r>
            <a:endParaRPr lang="en-US" altLang="zh-CN" sz="1500" dirty="0"/>
          </a:p>
          <a:p>
            <a:pPr marL="3429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en-US" altLang="zh-CN" sz="1500"/>
              <a:t>iperf</a:t>
            </a:r>
            <a:endParaRPr lang="en-US" altLang="zh-CN" sz="1500" dirty="0"/>
          </a:p>
          <a:p>
            <a:pPr marL="3429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en-US" altLang="zh-CN" sz="1500" dirty="0"/>
              <a:t>ping</a:t>
            </a:r>
            <a:endParaRPr lang="en-US" altLang="zh-CN" sz="1500" dirty="0"/>
          </a:p>
          <a:p>
            <a:pPr marL="457200" lvl="2" indent="0">
              <a:spcBef>
                <a:spcPts val="1000"/>
              </a:spcBef>
              <a:buNone/>
            </a:pPr>
            <a:endParaRPr lang="en-US" altLang="zh-CN" sz="1500"/>
          </a:p>
          <a:p>
            <a:pPr marL="0" lvl="1" indent="0">
              <a:spcBef>
                <a:spcPts val="1000"/>
              </a:spcBef>
              <a:buNone/>
            </a:pPr>
            <a:r>
              <a:rPr lang="zh-CN" altLang="en-US" sz="1500" b="1"/>
              <a:t>网络监控</a:t>
            </a:r>
            <a:endParaRPr lang="en-US" altLang="zh-CN" sz="1500" b="1"/>
          </a:p>
          <a:p>
            <a:pPr marL="3429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1500" dirty="0"/>
              <a:t>可用性</a:t>
            </a:r>
            <a:endParaRPr lang="en-US" altLang="zh-CN" sz="1500" dirty="0"/>
          </a:p>
          <a:p>
            <a:pPr marL="3429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1500" dirty="0"/>
              <a:t>网络带宽</a:t>
            </a:r>
            <a:endParaRPr lang="en-US" altLang="zh-CN" sz="1500" dirty="0"/>
          </a:p>
          <a:p>
            <a:pPr marL="3429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1500" dirty="0"/>
              <a:t>网络利用率</a:t>
            </a:r>
            <a:endParaRPr lang="en-US" altLang="zh-CN" sz="1500" dirty="0"/>
          </a:p>
          <a:p>
            <a:pPr marL="3429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1500" dirty="0"/>
              <a:t>响应时间</a:t>
            </a:r>
            <a:endParaRPr lang="en-US" altLang="zh-CN" sz="1500" dirty="0"/>
          </a:p>
          <a:p>
            <a:pPr marL="3429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1500" dirty="0"/>
              <a:t>丢包重组</a:t>
            </a:r>
            <a:endParaRPr lang="zh-CN" alt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“rac architecture”的图片搜索结果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"/>
          <a:stretch>
            <a:fillRect/>
          </a:stretch>
        </p:blipFill>
        <p:spPr bwMode="auto">
          <a:xfrm>
            <a:off x="4571999" y="1835673"/>
            <a:ext cx="6229904" cy="4384256"/>
          </a:xfrm>
          <a:prstGeom prst="rect">
            <a:avLst/>
          </a:prstGeom>
          <a:noFill/>
          <a:ln w="28575">
            <a:solidFill>
              <a:srgbClr val="92C71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5673"/>
            <a:ext cx="3050512" cy="4754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rgbClr val="92C71F"/>
                </a:solidFill>
              </a:rPr>
              <a:t>所有设备不存在单点故障</a:t>
            </a:r>
            <a:endParaRPr lang="zh-CN" altLang="en-US" sz="2000" b="1" dirty="0">
              <a:solidFill>
                <a:srgbClr val="92C71F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68828" y="2562981"/>
          <a:ext cx="278925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4226"/>
                <a:gridCol w="104503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92C7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92C71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公共网卡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心跳网卡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HBA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卡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FC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交换机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交换机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9474" y="294104"/>
            <a:ext cx="4887667" cy="877749"/>
          </a:xfrm>
        </p:spPr>
        <p:txBody>
          <a:bodyPr>
            <a:normAutofit/>
          </a:bodyPr>
          <a:lstStyle/>
          <a:p>
            <a:r>
              <a:rPr lang="zh-CN" altLang="en-US" dirty="0"/>
              <a:t>网络性能测试</a:t>
            </a:r>
            <a:endParaRPr lang="zh-CN" altLang="en-US" dirty="0"/>
          </a:p>
        </p:txBody>
      </p:sp>
      <p:cxnSp>
        <p:nvCxnSpPr>
          <p:cNvPr id="10" name="Straight Arrow Connector 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700" b="1"/>
              <a:t>Netperf</a:t>
            </a:r>
            <a:endParaRPr lang="en-US" altLang="zh-CN" sz="1700" b="1"/>
          </a:p>
          <a:p>
            <a:pPr marL="0" indent="0">
              <a:buNone/>
            </a:pPr>
            <a:r>
              <a:rPr lang="en-US" altLang="zh-CN" sz="1700" b="1"/>
              <a:t>--</a:t>
            </a:r>
            <a:r>
              <a:rPr lang="zh-CN" altLang="en-US" sz="1700" b="1"/>
              <a:t>服务器端</a:t>
            </a:r>
            <a:r>
              <a:rPr lang="en-US" altLang="zh-CN" sz="1700" b="1"/>
              <a:t># </a:t>
            </a:r>
            <a:r>
              <a:rPr lang="en-US" altLang="zh-CN" sz="1700"/>
              <a:t>netserver -4 -L 192.168.30.76 -p 8000</a:t>
            </a:r>
            <a:endParaRPr lang="en-US" altLang="zh-CN" sz="1700"/>
          </a:p>
          <a:p>
            <a:pPr marL="0" indent="0">
              <a:buNone/>
            </a:pPr>
            <a:r>
              <a:rPr lang="en-US" altLang="zh-CN" sz="1700" b="1"/>
              <a:t>--</a:t>
            </a:r>
            <a:r>
              <a:rPr lang="zh-CN" altLang="en-US" sz="1700" b="1"/>
              <a:t>客户端</a:t>
            </a:r>
            <a:r>
              <a:rPr lang="en-US" altLang="zh-CN" sz="1700" b="1"/>
              <a:t># </a:t>
            </a:r>
            <a:r>
              <a:rPr lang="en-US" altLang="zh-CN" sz="1700"/>
              <a:t>netperf -H 192.168.30.76 -p 8000 -n 20 -l 60</a:t>
            </a:r>
            <a:endParaRPr lang="en-US" altLang="zh-CN" sz="1700"/>
          </a:p>
          <a:p>
            <a:endParaRPr lang="en-US" altLang="zh-CN" sz="1700"/>
          </a:p>
          <a:p>
            <a:pPr marL="0" indent="0">
              <a:buNone/>
            </a:pPr>
            <a:r>
              <a:rPr lang="en-US" altLang="zh-CN" sz="1700" b="1"/>
              <a:t>Iperf</a:t>
            </a:r>
            <a:endParaRPr lang="en-US" altLang="zh-CN" sz="1700" b="1"/>
          </a:p>
          <a:p>
            <a:pPr marL="0" indent="0">
              <a:buNone/>
            </a:pPr>
            <a:r>
              <a:rPr lang="en-US" altLang="zh-CN" sz="1700" b="1"/>
              <a:t>--</a:t>
            </a:r>
            <a:r>
              <a:rPr lang="zh-CN" altLang="en-US" sz="1700" b="1"/>
              <a:t>服务器端</a:t>
            </a:r>
            <a:r>
              <a:rPr lang="en-US" altLang="zh-CN" sz="1700" b="1"/>
              <a:t># </a:t>
            </a:r>
            <a:r>
              <a:rPr lang="en-US" altLang="zh-CN" sz="1700"/>
              <a:t>iperf3 -s 192.168.40.58 -p 5001 -i 2</a:t>
            </a:r>
            <a:endParaRPr lang="en-US" altLang="zh-CN" sz="1700"/>
          </a:p>
          <a:p>
            <a:pPr marL="0" indent="0">
              <a:buNone/>
            </a:pPr>
            <a:r>
              <a:rPr lang="en-US" altLang="zh-CN" sz="1700" b="1"/>
              <a:t>--</a:t>
            </a:r>
            <a:r>
              <a:rPr lang="zh-CN" altLang="en-US" sz="1700" b="1"/>
              <a:t>客户端</a:t>
            </a:r>
            <a:r>
              <a:rPr lang="en-US" altLang="zh-CN" sz="1700" b="1"/>
              <a:t># </a:t>
            </a:r>
            <a:r>
              <a:rPr lang="en-US" altLang="zh-CN" sz="1700"/>
              <a:t>iperf3 -c 192.168.40.58 -P 4 -t 30 -i 2 -p 5001 -f</a:t>
            </a:r>
            <a:endParaRPr lang="zh-CN" altLang="en-US" sz="17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7" r="5526"/>
          <a:stretch>
            <a:fillRect/>
          </a:stretch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Swingbench</a:t>
            </a:r>
            <a:r>
              <a:rPr lang="zh-CN" altLang="en-US" dirty="0"/>
              <a:t>压力测试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341909" cy="3021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 err="1"/>
              <a:t>Swingbench</a:t>
            </a:r>
            <a:r>
              <a:rPr lang="zh-CN" altLang="en-US" sz="2400" b="1" dirty="0"/>
              <a:t>是一款免费的数据库压力测试工具，支持</a:t>
            </a:r>
            <a:r>
              <a:rPr lang="en-US" altLang="zh-CN" sz="2400" b="1" dirty="0"/>
              <a:t>11g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12c</a:t>
            </a:r>
            <a:r>
              <a:rPr lang="zh-CN" altLang="en-US" sz="2400" b="1" dirty="0"/>
              <a:t>。</a:t>
            </a:r>
            <a:endParaRPr lang="en-US" altLang="zh-CN" sz="2400" b="1" dirty="0"/>
          </a:p>
          <a:p>
            <a:pPr marL="0" indent="0">
              <a:buNone/>
            </a:pPr>
            <a:r>
              <a:rPr lang="en-US" altLang="zh-CN" sz="1400" dirty="0"/>
              <a:t>http://www.dominicgiles.com/swingbench.html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r>
              <a:rPr lang="zh-CN" altLang="en-US" sz="2400" b="1" dirty="0"/>
              <a:t>初始化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US" sz="1400" dirty="0"/>
              <a:t>使用</a:t>
            </a:r>
            <a:r>
              <a:rPr lang="en-US" altLang="zh-CN" sz="1400" dirty="0"/>
              <a:t>sys</a:t>
            </a:r>
            <a:r>
              <a:rPr lang="zh-CN" altLang="en-US" sz="1400" dirty="0"/>
              <a:t>用户初始化，其他用户会有出现授权失败的问题，需要手工处理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12C</a:t>
            </a:r>
            <a:r>
              <a:rPr lang="zh-CN" altLang="en-US" sz="1400" dirty="0"/>
              <a:t>需要连接</a:t>
            </a:r>
            <a:r>
              <a:rPr lang="en-US" altLang="zh-CN" sz="1400" dirty="0"/>
              <a:t>PDB</a:t>
            </a:r>
            <a:r>
              <a:rPr lang="zh-CN" altLang="en-US" sz="1400" dirty="0"/>
              <a:t>进行初始化，如果使用</a:t>
            </a:r>
            <a:r>
              <a:rPr lang="en-US" altLang="zh-CN" sz="1400" dirty="0"/>
              <a:t>CDB</a:t>
            </a:r>
            <a:r>
              <a:rPr lang="zh-CN" altLang="en-US" sz="1400" dirty="0"/>
              <a:t>，创建用户为</a:t>
            </a:r>
            <a:r>
              <a:rPr lang="en-US" altLang="zh-CN" sz="1400" dirty="0"/>
              <a:t>C##SOE</a:t>
            </a:r>
            <a:endParaRPr lang="en-US" altLang="zh-CN" sz="1400" dirty="0"/>
          </a:p>
        </p:txBody>
      </p:sp>
      <p:pic>
        <p:nvPicPr>
          <p:cNvPr id="1026" name="Picture 2" descr="swingbench 2.4 image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" t="5637" r="3759" b="8327"/>
          <a:stretch>
            <a:fillRect/>
          </a:stretch>
        </p:blipFill>
        <p:spPr bwMode="auto">
          <a:xfrm>
            <a:off x="6180109" y="1889386"/>
            <a:ext cx="5592932" cy="343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38200" y="4847208"/>
            <a:ext cx="525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CN" sz="1400" dirty="0">
                <a:solidFill>
                  <a:srgbClr val="92C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./</a:t>
            </a:r>
            <a:r>
              <a:rPr lang="en-US" altLang="zh-CN" sz="1400" dirty="0" err="1">
                <a:solidFill>
                  <a:srgbClr val="92C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charbench</a:t>
            </a:r>
            <a:r>
              <a:rPr lang="en-US" altLang="zh-CN" sz="1400" dirty="0">
                <a:solidFill>
                  <a:srgbClr val="92C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-c /home/oracle/rpsdb.xml -</a:t>
            </a:r>
            <a:r>
              <a:rPr lang="en-US" altLang="zh-CN" sz="1400" dirty="0" err="1">
                <a:solidFill>
                  <a:srgbClr val="92C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en-US" altLang="zh-CN" sz="1400" dirty="0">
                <a:solidFill>
                  <a:srgbClr val="92C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1000 -a -v </a:t>
            </a:r>
            <a:r>
              <a:rPr lang="en-US" altLang="zh-CN" sz="1400" dirty="0" err="1">
                <a:solidFill>
                  <a:srgbClr val="92C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users,tpm,tps,cpu,disk</a:t>
            </a:r>
            <a:endParaRPr lang="en-US" altLang="zh-CN" sz="1400" dirty="0">
              <a:solidFill>
                <a:srgbClr val="92C7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SPA/</a:t>
            </a:r>
            <a:r>
              <a:rPr lang="en-US" altLang="zh-CN" dirty="0" err="1"/>
              <a:t>DBReplay</a:t>
            </a:r>
            <a:r>
              <a:rPr lang="zh-CN" altLang="en-US" dirty="0"/>
              <a:t>性能测试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400" b="1" dirty="0"/>
              <a:t>Oracle 11g</a:t>
            </a:r>
            <a:r>
              <a:rPr lang="zh-CN" altLang="en-US" sz="2400" b="1" dirty="0"/>
              <a:t>为数据库变更提供的性能测试新特性</a:t>
            </a:r>
            <a:r>
              <a:rPr lang="en-US" altLang="zh-CN" sz="2400" b="1" dirty="0"/>
              <a:t>RAT(Real Application Testing)</a:t>
            </a:r>
            <a:r>
              <a:rPr lang="zh-CN" altLang="en-US" sz="2400" b="1" dirty="0"/>
              <a:t>包含两个组件：</a:t>
            </a:r>
            <a:endParaRPr lang="zh-CN" altLang="en-US" sz="2400" b="1" dirty="0"/>
          </a:p>
          <a:p>
            <a:pPr marL="0" indent="0">
              <a:buNone/>
            </a:pPr>
            <a:r>
              <a:rPr lang="en-US" altLang="zh-CN" sz="1400" dirty="0"/>
              <a:t>SQL Performance Analyzer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Database Replay</a:t>
            </a:r>
            <a:endParaRPr lang="en-US" altLang="zh-CN" sz="1400" dirty="0"/>
          </a:p>
          <a:p>
            <a:pPr marL="457200" lvl="2" indent="0">
              <a:spcBef>
                <a:spcPts val="1000"/>
              </a:spcBef>
              <a:buNone/>
            </a:pPr>
            <a:endParaRPr lang="en-US" altLang="zh-CN" sz="1400" dirty="0"/>
          </a:p>
          <a:p>
            <a:pPr marL="0" lvl="1" indent="0">
              <a:spcBef>
                <a:spcPts val="1000"/>
              </a:spcBef>
              <a:buNone/>
            </a:pPr>
            <a:r>
              <a:rPr lang="zh-CN" altLang="en-US" b="1" dirty="0"/>
              <a:t>适用场景</a:t>
            </a:r>
            <a:endParaRPr lang="en-US" altLang="zh-CN" b="1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CN" sz="1400" dirty="0"/>
              <a:t>SPA </a:t>
            </a:r>
            <a:r>
              <a:rPr lang="zh-CN" altLang="en-US" sz="1400" dirty="0"/>
              <a:t>用来评估</a:t>
            </a:r>
            <a:r>
              <a:rPr lang="en-US" altLang="zh-CN" sz="1400" dirty="0"/>
              <a:t>SQL</a:t>
            </a:r>
            <a:r>
              <a:rPr lang="zh-CN" altLang="en-US" sz="1400" dirty="0"/>
              <a:t>性能及执行计划的影响</a:t>
            </a:r>
            <a:endParaRPr lang="zh-CN" altLang="en-US" sz="1400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CN" sz="1400" dirty="0"/>
              <a:t>DB Replay </a:t>
            </a:r>
            <a:r>
              <a:rPr lang="zh-CN" altLang="en-US" sz="1400" dirty="0"/>
              <a:t>评估变化后整体负载</a:t>
            </a:r>
            <a:endParaRPr lang="en-US" altLang="zh-CN" sz="1400" dirty="0"/>
          </a:p>
          <a:p>
            <a:pPr marL="457200" lvl="2" indent="0">
              <a:spcBef>
                <a:spcPts val="1000"/>
              </a:spcBef>
              <a:buNone/>
            </a:pPr>
            <a:endParaRPr lang="en-US" altLang="zh-CN" sz="1400" dirty="0"/>
          </a:p>
          <a:p>
            <a:pPr marL="0" lvl="1" indent="0">
              <a:spcBef>
                <a:spcPts val="1000"/>
              </a:spcBef>
              <a:buNone/>
            </a:pPr>
            <a:r>
              <a:rPr lang="zh-CN" altLang="en-US" b="1" dirty="0"/>
              <a:t>参考文档</a:t>
            </a:r>
            <a:endParaRPr lang="en-US" altLang="zh-CN" b="1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CN" sz="1400" dirty="0"/>
              <a:t>Master Note for Real Application Testing Option (</a:t>
            </a:r>
            <a:r>
              <a:rPr lang="zh-CN" altLang="en-US" sz="1400" dirty="0"/>
              <a:t>文档 </a:t>
            </a:r>
            <a:r>
              <a:rPr lang="en-US" altLang="zh-CN" sz="1400" dirty="0"/>
              <a:t>ID 1464274.1)</a:t>
            </a:r>
            <a:endParaRPr lang="en-US" altLang="zh-CN" sz="1400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CN" sz="1400" dirty="0"/>
              <a:t>SQL Performance Analyzer Summary (</a:t>
            </a:r>
            <a:r>
              <a:rPr lang="zh-CN" altLang="en-US" sz="1400" dirty="0"/>
              <a:t>文档 </a:t>
            </a:r>
            <a:r>
              <a:rPr lang="en-US" altLang="zh-CN" sz="1400" dirty="0"/>
              <a:t>ID 1577290.1)	</a:t>
            </a:r>
            <a:endParaRPr lang="en-US" altLang="zh-CN" sz="1400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CN" sz="1400" dirty="0"/>
              <a:t>Using Workload Capture and Replay (</a:t>
            </a:r>
            <a:r>
              <a:rPr lang="zh-CN" altLang="en-US" sz="1400" dirty="0"/>
              <a:t>文档 </a:t>
            </a:r>
            <a:r>
              <a:rPr lang="en-US" altLang="zh-CN" sz="1400" dirty="0"/>
              <a:t>ID 445116.1)	</a:t>
            </a:r>
            <a:endParaRPr lang="en-US" altLang="zh-CN" sz="1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操作系统性能监控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2910" y="1080135"/>
            <a:ext cx="8081645" cy="56591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0413"/>
            <a:ext cx="10355664" cy="445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b="1" dirty="0">
                <a:solidFill>
                  <a:srgbClr val="92C71F"/>
                </a:solidFill>
              </a:rPr>
              <a:t>数据库的性能，受限于速度最慢的设备，传统架构中，最容易出现瓶颈的设备为存储。</a:t>
            </a:r>
            <a:endParaRPr lang="zh-CN" altLang="en-US" sz="1800" b="1" dirty="0">
              <a:solidFill>
                <a:srgbClr val="92C71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931" y="2158341"/>
            <a:ext cx="9829145" cy="4242052"/>
          </a:xfrm>
          <a:prstGeom prst="rect">
            <a:avLst/>
          </a:prstGeom>
          <a:noFill/>
          <a:ln w="28575">
            <a:solidFill>
              <a:srgbClr val="92C71F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zh-CN" altLang="en-US" dirty="0"/>
              <a:t>硬件架构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573687"/>
            <a:ext cx="5683180" cy="2806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92C71F"/>
                </a:solidFill>
              </a:rPr>
              <a:t>选择合适的硬件</a:t>
            </a:r>
            <a:endParaRPr lang="en-US" altLang="zh-CN" sz="2400" b="1" dirty="0">
              <a:solidFill>
                <a:srgbClr val="92C71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/>
              <a:t>服务器选择：</a:t>
            </a:r>
            <a:r>
              <a:rPr lang="en-US" altLang="zh-CN" sz="1400" dirty="0"/>
              <a:t>2</a:t>
            </a:r>
            <a:r>
              <a:rPr lang="zh-CN" altLang="en-US" sz="1400" dirty="0"/>
              <a:t>路</a:t>
            </a:r>
            <a:r>
              <a:rPr lang="en-US" altLang="zh-CN" sz="1400" dirty="0"/>
              <a:t>/4</a:t>
            </a:r>
            <a:r>
              <a:rPr lang="zh-CN" altLang="en-US" sz="1400" dirty="0"/>
              <a:t>路</a:t>
            </a:r>
            <a:r>
              <a:rPr lang="en-US" altLang="zh-CN" sz="1400" dirty="0"/>
              <a:t>/8</a:t>
            </a:r>
            <a:r>
              <a:rPr lang="zh-CN" altLang="en-US" sz="1400" dirty="0"/>
              <a:t>路</a:t>
            </a:r>
            <a:endParaRPr lang="en-US" altLang="zh-CN" sz="1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/>
              <a:t>存储设备：</a:t>
            </a:r>
            <a:r>
              <a:rPr lang="en-US" altLang="zh-CN" sz="1400" dirty="0"/>
              <a:t>STAT HDD/FC</a:t>
            </a:r>
            <a:r>
              <a:rPr lang="zh-CN" altLang="en-US" sz="1400" dirty="0"/>
              <a:t> </a:t>
            </a:r>
            <a:r>
              <a:rPr lang="en-US" altLang="zh-CN" sz="1400" dirty="0"/>
              <a:t>HDD/SAS SSD/</a:t>
            </a:r>
            <a:r>
              <a:rPr lang="en-US" altLang="zh-CN" sz="1400" dirty="0" err="1"/>
              <a:t>PCIe</a:t>
            </a:r>
            <a:r>
              <a:rPr lang="en-US" altLang="zh-CN" sz="1400" dirty="0"/>
              <a:t> SSD/NVRAM</a:t>
            </a:r>
            <a:endParaRPr lang="en-US" altLang="zh-CN" sz="1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/>
              <a:t>数据网络：</a:t>
            </a:r>
            <a:r>
              <a:rPr lang="en-US" altLang="zh-CN" sz="1400" dirty="0"/>
              <a:t>1/10/25/40/50/100GbE</a:t>
            </a:r>
            <a:endParaRPr lang="en-US" altLang="zh-CN" sz="1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/>
              <a:t>存储网络：</a:t>
            </a:r>
            <a:r>
              <a:rPr lang="en-US" altLang="zh-CN" sz="1400" dirty="0"/>
              <a:t>4/8/16/32Gb</a:t>
            </a:r>
            <a:endParaRPr lang="en-US" altLang="zh-CN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/>
              <a:t>IB</a:t>
            </a:r>
            <a:r>
              <a:rPr lang="zh-CN" altLang="en-US" sz="1400" dirty="0"/>
              <a:t>网络：</a:t>
            </a:r>
            <a:r>
              <a:rPr lang="en-US" altLang="zh-CN" sz="1400" dirty="0"/>
              <a:t>56/100Gb</a:t>
            </a:r>
            <a:endParaRPr lang="en-US" altLang="zh-CN" sz="1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/>
              <a:t>如何优化服务器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8918" y="2296564"/>
            <a:ext cx="5127594" cy="31393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/>
              <a:t>2U 2</a:t>
            </a:r>
            <a:r>
              <a:rPr lang="zh-CN" altLang="en-US" sz="2400" b="1" dirty="0"/>
              <a:t>路机架服务器</a:t>
            </a:r>
            <a:endParaRPr lang="en-US" altLang="zh-CN" sz="2400" b="1" dirty="0"/>
          </a:p>
          <a:p>
            <a:pPr marL="0" indent="0">
              <a:buNone/>
            </a:pPr>
            <a:r>
              <a:rPr lang="en-US" altLang="zh-CN" sz="1400" dirty="0"/>
              <a:t>Intel® Xeon® E5-</a:t>
            </a:r>
            <a:r>
              <a:rPr lang="en-US" altLang="zh-CN" sz="1400" dirty="0">
                <a:solidFill>
                  <a:srgbClr val="FF0000"/>
                </a:solidFill>
              </a:rPr>
              <a:t>2</a:t>
            </a:r>
            <a:r>
              <a:rPr lang="en-US" altLang="zh-CN" sz="1400" dirty="0"/>
              <a:t>600 v3/v4 </a:t>
            </a:r>
            <a:r>
              <a:rPr lang="zh-CN" altLang="en-US" sz="1400" dirty="0"/>
              <a:t>系列处理器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r>
              <a:rPr lang="en-US" altLang="zh-CN" sz="2400" b="1" dirty="0"/>
              <a:t>4U 4</a:t>
            </a:r>
            <a:r>
              <a:rPr lang="zh-CN" altLang="en-US" sz="2400" b="1" dirty="0"/>
              <a:t>路机架服务器</a:t>
            </a:r>
            <a:endParaRPr lang="en-US" altLang="zh-CN" sz="2400" b="1" dirty="0"/>
          </a:p>
          <a:p>
            <a:pPr marL="0" indent="0">
              <a:buNone/>
            </a:pPr>
            <a:r>
              <a:rPr lang="en-US" altLang="zh-CN" sz="1400" dirty="0"/>
              <a:t>Intel</a:t>
            </a:r>
            <a:r>
              <a:rPr lang="en-US" altLang="zh-CN" sz="1400" baseline="30000" dirty="0"/>
              <a:t>®</a:t>
            </a:r>
            <a:r>
              <a:rPr lang="en-US" altLang="zh-CN" sz="1400" dirty="0"/>
              <a:t> Xeon</a:t>
            </a:r>
            <a:r>
              <a:rPr lang="en-US" altLang="zh-CN" sz="1400" baseline="30000" dirty="0"/>
              <a:t>®</a:t>
            </a:r>
            <a:r>
              <a:rPr lang="en-US" altLang="zh-CN" sz="1400" dirty="0"/>
              <a:t> E7-</a:t>
            </a:r>
            <a:r>
              <a:rPr lang="en-US" altLang="zh-CN" sz="1400" dirty="0">
                <a:solidFill>
                  <a:srgbClr val="FF0000"/>
                </a:solidFill>
              </a:rPr>
              <a:t>4</a:t>
            </a:r>
            <a:r>
              <a:rPr lang="en-US" altLang="zh-CN" sz="1400" dirty="0"/>
              <a:t>800 v3/v4</a:t>
            </a:r>
            <a:r>
              <a:rPr lang="zh-CN" altLang="en-US" sz="1400" dirty="0"/>
              <a:t>和</a:t>
            </a:r>
            <a:r>
              <a:rPr lang="en-US" altLang="zh-CN" sz="1400" dirty="0"/>
              <a:t>E7-8800 v3/v4</a:t>
            </a:r>
            <a:r>
              <a:rPr lang="zh-CN" altLang="en-US" sz="1400" dirty="0"/>
              <a:t>系列处理器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r>
              <a:rPr lang="en-US" altLang="zh-CN" sz="2400" b="1" dirty="0"/>
              <a:t>8U 8</a:t>
            </a:r>
            <a:r>
              <a:rPr lang="zh-CN" altLang="en-US" sz="2400" b="1" dirty="0"/>
              <a:t>路机架服务器</a:t>
            </a:r>
            <a:endParaRPr lang="en-US" altLang="zh-CN" sz="2400" b="1" dirty="0"/>
          </a:p>
          <a:p>
            <a:pPr marL="0" indent="0">
              <a:buNone/>
            </a:pPr>
            <a:r>
              <a:rPr lang="en-US" altLang="zh-CN" sz="1400" dirty="0"/>
              <a:t>Intel</a:t>
            </a:r>
            <a:r>
              <a:rPr lang="en-US" altLang="zh-CN" sz="1400" baseline="30000" dirty="0"/>
              <a:t>®</a:t>
            </a:r>
            <a:r>
              <a:rPr lang="en-US" altLang="zh-CN" sz="1400" dirty="0"/>
              <a:t> Xeon</a:t>
            </a:r>
            <a:r>
              <a:rPr lang="en-US" altLang="zh-CN" sz="1400" baseline="30000" dirty="0"/>
              <a:t>®</a:t>
            </a:r>
            <a:r>
              <a:rPr lang="en-US" altLang="zh-CN" sz="1400" dirty="0"/>
              <a:t> E7-</a:t>
            </a:r>
            <a:r>
              <a:rPr lang="en-US" altLang="zh-CN" sz="1400" dirty="0">
                <a:solidFill>
                  <a:srgbClr val="FF0000"/>
                </a:solidFill>
              </a:rPr>
              <a:t>8</a:t>
            </a:r>
            <a:r>
              <a:rPr lang="en-US" altLang="zh-CN" sz="1400" dirty="0"/>
              <a:t>800 v3/v4</a:t>
            </a:r>
            <a:r>
              <a:rPr lang="zh-CN" altLang="en-US" sz="1400" dirty="0"/>
              <a:t>系列处理器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</p:txBody>
      </p:sp>
      <p:sp>
        <p:nvSpPr>
          <p:cNvPr id="4" name="矩形 3"/>
          <p:cNvSpPr/>
          <p:nvPr/>
        </p:nvSpPr>
        <p:spPr>
          <a:xfrm>
            <a:off x="7112308" y="2296563"/>
            <a:ext cx="361025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en-US" altLang="zh-CN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KunLun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开放架构小型机支持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路、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路、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 CPU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92C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如何选择？</a:t>
            </a:r>
            <a:endParaRPr lang="en-US" altLang="zh-CN" sz="3200" b="1" dirty="0">
              <a:solidFill>
                <a:srgbClr val="92C7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92C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不差钱都用</a:t>
            </a:r>
            <a:r>
              <a:rPr lang="en-US" altLang="zh-CN" sz="2400" dirty="0">
                <a:solidFill>
                  <a:srgbClr val="92C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92C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路。</a:t>
            </a:r>
            <a:endParaRPr lang="en-US" altLang="zh-CN" sz="2400" dirty="0">
              <a:solidFill>
                <a:srgbClr val="92C7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 dirty="0">
              <a:solidFill>
                <a:srgbClr val="92C7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92C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为什么不选</a:t>
            </a:r>
            <a:r>
              <a:rPr lang="en-US" altLang="zh-CN" sz="3200" b="1" dirty="0">
                <a:solidFill>
                  <a:srgbClr val="92C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3200" b="1" dirty="0">
                <a:solidFill>
                  <a:srgbClr val="92C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路？</a:t>
            </a:r>
            <a:endParaRPr lang="en-US" altLang="zh-CN" sz="3200" b="1" dirty="0">
              <a:solidFill>
                <a:srgbClr val="92C7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92C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贵、复杂！</a:t>
            </a:r>
            <a:endParaRPr lang="zh-CN" altLang="en-US" sz="3200" dirty="0">
              <a:solidFill>
                <a:srgbClr val="92C7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918100" y="1855433"/>
            <a:ext cx="5243004" cy="4021585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6164063" y="1855433"/>
            <a:ext cx="5243004" cy="4021585"/>
          </a:xfrm>
          <a:prstGeom prst="roundRect">
            <a:avLst/>
          </a:prstGeom>
          <a:noFill/>
          <a:ln>
            <a:solidFill>
              <a:srgbClr val="92C7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服务器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838200" y="1695635"/>
            <a:ext cx="3701988" cy="4216893"/>
          </a:xfrm>
        </p:spPr>
        <p:txBody>
          <a:bodyPr>
            <a:no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zh-CN" altLang="en-US" b="1" dirty="0">
                <a:solidFill>
                  <a:srgbClr val="92C71F"/>
                </a:solidFill>
              </a:rPr>
              <a:t>如何选择服务器</a:t>
            </a:r>
            <a:endParaRPr lang="en-US" altLang="zh-CN" b="1" dirty="0">
              <a:solidFill>
                <a:srgbClr val="92C71F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sz="1800" dirty="0"/>
              <a:t>CPU</a:t>
            </a:r>
            <a:r>
              <a:rPr lang="zh-CN" altLang="en-US" sz="1800" dirty="0"/>
              <a:t>数</a:t>
            </a:r>
            <a:endParaRPr lang="en-US" altLang="zh-CN" sz="18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 dirty="0"/>
              <a:t>内存容量</a:t>
            </a:r>
            <a:endParaRPr lang="en-US" altLang="zh-CN" sz="1800" dirty="0"/>
          </a:p>
          <a:p>
            <a:pPr marL="3429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1800" dirty="0"/>
              <a:t>本地磁盘数量</a:t>
            </a:r>
            <a:endParaRPr lang="en-US" altLang="zh-CN" sz="1800" dirty="0"/>
          </a:p>
          <a:p>
            <a:pPr marL="3429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en-US" altLang="zh-CN" sz="1800" dirty="0"/>
              <a:t>RAID</a:t>
            </a:r>
            <a:r>
              <a:rPr lang="zh-CN" altLang="en-US" sz="1800" dirty="0"/>
              <a:t>卡</a:t>
            </a:r>
            <a:endParaRPr lang="en-US" altLang="zh-CN" sz="1800" dirty="0"/>
          </a:p>
          <a:p>
            <a:pPr marL="3429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en-US" altLang="zh-CN" sz="1800" dirty="0"/>
              <a:t>PCI-E</a:t>
            </a:r>
            <a:r>
              <a:rPr lang="zh-CN" altLang="en-US" sz="1800" dirty="0"/>
              <a:t>插槽</a:t>
            </a:r>
            <a:endParaRPr lang="en-US" altLang="zh-CN" sz="1800" dirty="0"/>
          </a:p>
          <a:p>
            <a:pPr marL="0" lvl="1" indent="0">
              <a:spcBef>
                <a:spcPts val="1000"/>
              </a:spcBef>
              <a:buNone/>
            </a:pPr>
            <a:endParaRPr lang="en-US" altLang="zh-CN" sz="1800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CN" b="1" dirty="0">
                <a:solidFill>
                  <a:srgbClr val="92C71F"/>
                </a:solidFill>
              </a:rPr>
              <a:t>8</a:t>
            </a:r>
            <a:r>
              <a:rPr lang="zh-CN" altLang="en-US" b="1" dirty="0">
                <a:solidFill>
                  <a:srgbClr val="92C71F"/>
                </a:solidFill>
              </a:rPr>
              <a:t>路服务器</a:t>
            </a:r>
            <a:endParaRPr lang="en-US" altLang="zh-CN" b="1" dirty="0">
              <a:solidFill>
                <a:srgbClr val="92C71F"/>
              </a:solidFill>
            </a:endParaRPr>
          </a:p>
          <a:p>
            <a:pPr marL="3429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1800" dirty="0"/>
              <a:t>由</a:t>
            </a:r>
            <a:r>
              <a:rPr lang="en-US" altLang="zh-CN" sz="1800" dirty="0"/>
              <a:t>2</a:t>
            </a:r>
            <a:r>
              <a:rPr lang="zh-CN" altLang="en-US" sz="1800" dirty="0"/>
              <a:t>个</a:t>
            </a:r>
            <a:r>
              <a:rPr lang="en-US" altLang="zh-CN" sz="1800" dirty="0"/>
              <a:t>4</a:t>
            </a:r>
            <a:r>
              <a:rPr lang="zh-CN" altLang="en-US" sz="1800" dirty="0"/>
              <a:t>路服务器组成</a:t>
            </a:r>
            <a:endParaRPr lang="en-US" altLang="zh-CN" sz="1800" dirty="0"/>
          </a:p>
          <a:p>
            <a:pPr marL="3429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1800" dirty="0"/>
              <a:t>通过</a:t>
            </a:r>
            <a:r>
              <a:rPr lang="en-US" altLang="zh-CN" sz="1800" dirty="0"/>
              <a:t>QPI</a:t>
            </a:r>
            <a:r>
              <a:rPr lang="zh-CN" altLang="en-US" sz="1800" dirty="0"/>
              <a:t>线缆连接</a:t>
            </a:r>
            <a:endParaRPr lang="en-US" altLang="zh-CN" sz="1800" dirty="0"/>
          </a:p>
        </p:txBody>
      </p:sp>
      <p:pic>
        <p:nvPicPr>
          <p:cNvPr id="10242" name="Picture 2" descr="http://download.huawei.com/mdl/imgDownload?uuid=aa43a1f022654b67a372008ae24cf507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37" y="4525209"/>
            <a:ext cx="2783890" cy="23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testlab.com.cn/Uploads/image/20180102/20180102032824_98346.p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9"/>
          <a:stretch>
            <a:fillRect/>
          </a:stretch>
        </p:blipFill>
        <p:spPr bwMode="auto">
          <a:xfrm>
            <a:off x="6096000" y="1529590"/>
            <a:ext cx="5245963" cy="2837947"/>
          </a:xfrm>
          <a:prstGeom prst="rect">
            <a:avLst/>
          </a:prstGeom>
          <a:noFill/>
          <a:ln w="28575">
            <a:solidFill>
              <a:srgbClr val="92C71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存储设备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5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b="1" dirty="0">
                <a:solidFill>
                  <a:srgbClr val="92C71F"/>
                </a:solidFill>
              </a:rPr>
              <a:t>使用</a:t>
            </a:r>
            <a:r>
              <a:rPr lang="en-US" altLang="zh-CN" sz="1800" b="1" dirty="0">
                <a:solidFill>
                  <a:srgbClr val="92C71F"/>
                </a:solidFill>
              </a:rPr>
              <a:t>SSD</a:t>
            </a:r>
            <a:r>
              <a:rPr lang="zh-CN" altLang="en-US" sz="1800" b="1" dirty="0">
                <a:solidFill>
                  <a:srgbClr val="92C71F"/>
                </a:solidFill>
              </a:rPr>
              <a:t>或者</a:t>
            </a:r>
            <a:r>
              <a:rPr lang="en-US" altLang="zh-CN" sz="1800" b="1" dirty="0" err="1">
                <a:solidFill>
                  <a:srgbClr val="92C71F"/>
                </a:solidFill>
              </a:rPr>
              <a:t>NVMe</a:t>
            </a:r>
            <a:r>
              <a:rPr lang="en-US" altLang="zh-CN" sz="1800" b="1" dirty="0">
                <a:solidFill>
                  <a:srgbClr val="92C71F"/>
                </a:solidFill>
              </a:rPr>
              <a:t> SSD</a:t>
            </a:r>
            <a:r>
              <a:rPr lang="zh-CN" altLang="en-US" sz="1800" b="1" dirty="0">
                <a:solidFill>
                  <a:srgbClr val="92C71F"/>
                </a:solidFill>
              </a:rPr>
              <a:t>设备，至少获得数百倍甚至万倍的</a:t>
            </a:r>
            <a:r>
              <a:rPr lang="en-US" altLang="zh-CN" sz="1800" b="1" dirty="0">
                <a:solidFill>
                  <a:srgbClr val="92C71F"/>
                </a:solidFill>
              </a:rPr>
              <a:t>IOPS</a:t>
            </a:r>
            <a:r>
              <a:rPr lang="zh-CN" altLang="en-US" sz="1800" b="1" dirty="0">
                <a:solidFill>
                  <a:srgbClr val="92C71F"/>
                </a:solidFill>
              </a:rPr>
              <a:t>提升；</a:t>
            </a:r>
            <a:endParaRPr lang="zh-CN" altLang="en-US" sz="1800" b="1" dirty="0">
              <a:solidFill>
                <a:srgbClr val="92C71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4431" y="2528248"/>
            <a:ext cx="5822534" cy="3275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65" y="2528248"/>
            <a:ext cx="4581702" cy="3275853"/>
          </a:xfrm>
          <a:prstGeom prst="rect">
            <a:avLst/>
          </a:prstGeom>
          <a:noFill/>
          <a:ln w="28575">
            <a:solidFill>
              <a:srgbClr val="92C71F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8135</Words>
  <Application>WPS 演示</Application>
  <PresentationFormat>宽屏</PresentationFormat>
  <Paragraphs>596</Paragraphs>
  <Slides>44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5" baseType="lpstr">
      <vt:lpstr>Arial</vt:lpstr>
      <vt:lpstr>宋体</vt:lpstr>
      <vt:lpstr>Wingdings</vt:lpstr>
      <vt:lpstr>微软雅黑</vt:lpstr>
      <vt:lpstr>Franklin Gothic Demi Cond</vt:lpstr>
      <vt:lpstr>Square721 BT</vt:lpstr>
      <vt:lpstr>Calibri</vt:lpstr>
      <vt:lpstr>Arial Unicode MS</vt:lpstr>
      <vt:lpstr>Yu Gothic UI Semibold</vt:lpstr>
      <vt:lpstr>Yu Gothic UI</vt:lpstr>
      <vt:lpstr>Office 主题</vt:lpstr>
      <vt:lpstr>X86平台RAC安装最佳实践</vt:lpstr>
      <vt:lpstr>PowerPoint 演示文稿</vt:lpstr>
      <vt:lpstr>硬件设备</vt:lpstr>
      <vt:lpstr>硬件架构</vt:lpstr>
      <vt:lpstr>硬件架构</vt:lpstr>
      <vt:lpstr>硬件架构</vt:lpstr>
      <vt:lpstr>服务器</vt:lpstr>
      <vt:lpstr>服务器</vt:lpstr>
      <vt:lpstr>存储设备</vt:lpstr>
      <vt:lpstr>数据网络</vt:lpstr>
      <vt:lpstr>存储网络</vt:lpstr>
      <vt:lpstr>IB网络</vt:lpstr>
      <vt:lpstr>如何优化服务器配置(BIOS)</vt:lpstr>
      <vt:lpstr>操作系统</vt:lpstr>
      <vt:lpstr>操作系统认证</vt:lpstr>
      <vt:lpstr>操作系统认证</vt:lpstr>
      <vt:lpstr>安装配置建议</vt:lpstr>
      <vt:lpstr>存储多路径</vt:lpstr>
      <vt:lpstr>存储多路径</vt:lpstr>
      <vt:lpstr>存储多路径</vt:lpstr>
      <vt:lpstr>IO调度策略调整</vt:lpstr>
      <vt:lpstr>数据库配置 (11G)</vt:lpstr>
      <vt:lpstr>数据库版本选择</vt:lpstr>
      <vt:lpstr>数据库版本选择</vt:lpstr>
      <vt:lpstr>集群调整</vt:lpstr>
      <vt:lpstr>集群调整调整</vt:lpstr>
      <vt:lpstr>ASM参数调整</vt:lpstr>
      <vt:lpstr>数据库参数调整</vt:lpstr>
      <vt:lpstr>数据库调整</vt:lpstr>
      <vt:lpstr>客户端兼容性</vt:lpstr>
      <vt:lpstr>TFA 收集器</vt:lpstr>
      <vt:lpstr>高可用测试</vt:lpstr>
      <vt:lpstr>高可用测试原则</vt:lpstr>
      <vt:lpstr>硬件高可用测试</vt:lpstr>
      <vt:lpstr>集群高可用测试/数据库高可用测试</vt:lpstr>
      <vt:lpstr>性能测试</vt:lpstr>
      <vt:lpstr>存储IO性能测试</vt:lpstr>
      <vt:lpstr>存储IO性能测试</vt:lpstr>
      <vt:lpstr>网络性能测试</vt:lpstr>
      <vt:lpstr>网络性能测试</vt:lpstr>
      <vt:lpstr>Swingbench压力测试</vt:lpstr>
      <vt:lpstr>SPA/DBReplay性能测试</vt:lpstr>
      <vt:lpstr>操作系统性能监控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Hanna</dc:creator>
  <cp:lastModifiedBy>duchengwen</cp:lastModifiedBy>
  <cp:revision>390</cp:revision>
  <dcterms:created xsi:type="dcterms:W3CDTF">2018-05-21T08:30:00Z</dcterms:created>
  <dcterms:modified xsi:type="dcterms:W3CDTF">2018-09-04T01:13:10Z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